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DPsBu+sHpeZyaCXYpRjop7uAL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90BA61-16CD-4AD4-923A-DA0BB37B5EAF}">
  <a:tblStyle styleId="{9C90BA61-16CD-4AD4-923A-DA0BB37B5EA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9E9"/>
          </a:solidFill>
        </a:fill>
      </a:tcStyle>
    </a:wholeTbl>
    <a:band1H>
      <a:tcTxStyle/>
      <a:tcStyle>
        <a:fill>
          <a:solidFill>
            <a:srgbClr val="CFD0D0"/>
          </a:solidFill>
        </a:fill>
      </a:tcStyle>
    </a:band1H>
    <a:band2H>
      <a:tcTxStyle/>
    </a:band2H>
    <a:band1V>
      <a:tcTxStyle/>
      <a:tcStyle>
        <a:fill>
          <a:solidFill>
            <a:srgbClr val="CFD0D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52-4920-8450-A1009336DE9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52-4920-8450-A1009336DE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52-4920-8450-A1009336DE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52-4920-8450-A1009336D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Unreported Dependant Measures</c:v>
                </c:pt>
                <c:pt idx="1">
                  <c:v>Unreported Conditions</c:v>
                </c:pt>
                <c:pt idx="2">
                  <c:v>Unreported Studies</c:v>
                </c:pt>
                <c:pt idx="3">
                  <c:v>Selective Outliers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28</c:v>
                </c:pt>
                <c:pt idx="2">
                  <c:v>46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2-4920-8450-A1009336D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-27"/>
        <c:axId val="-1381021392"/>
        <c:axId val="-1381020848"/>
      </c:barChart>
      <c:catAx>
        <c:axId val="-138102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81020848"/>
        <c:crosses val="autoZero"/>
        <c:auto val="1"/>
        <c:lblAlgn val="ctr"/>
        <c:lblOffset val="100"/>
        <c:noMultiLvlLbl val="0"/>
      </c:catAx>
      <c:valAx>
        <c:axId val="-1381020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8102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Rounding p values</c:v>
                </c:pt>
                <c:pt idx="1">
                  <c:v>HARKing</c:v>
                </c:pt>
                <c:pt idx="2">
                  <c:v>Falsifying data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A28-B478-33F7CB39A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-1326831520"/>
        <c:axId val="-1326839136"/>
      </c:barChart>
      <c:catAx>
        <c:axId val="-13268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6839136"/>
        <c:crosses val="autoZero"/>
        <c:auto val="1"/>
        <c:lblAlgn val="ctr"/>
        <c:lblOffset val="100"/>
        <c:noMultiLvlLbl val="0"/>
      </c:catAx>
      <c:valAx>
        <c:axId val="-1326839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68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/>
          </a:p>
        </p:txBody>
      </p:sp>
      <p:sp>
        <p:nvSpPr>
          <p:cNvPr id="126" name="Google Shape;12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/>
          </a:p>
        </p:txBody>
      </p:sp>
      <p:sp>
        <p:nvSpPr>
          <p:cNvPr id="136" name="Google Shape;13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r>
              <a:rPr lang="en-AU"/>
              <a:t>probs heaps more like him who don’t post about their misconduct bragingly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r>
              <a:rPr lang="en-AU"/>
              <a:t>Link this back to pressures discussed earlier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Link back to field rather than specific person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Pause and ask for reflections</a:t>
            </a:r>
            <a:endParaRPr/>
          </a:p>
        </p:txBody>
      </p:sp>
      <p:sp>
        <p:nvSpPr>
          <p:cNvPr id="160" name="Google Shape;16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br>
              <a:rPr lang="en-AU"/>
            </a:br>
            <a:r>
              <a:rPr lang="en-AU"/>
              <a:t>Split class in half each w opposing goal 🡪 significance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[Should mark half way through presentation]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[Allow approx 5 - 10 mins]</a:t>
            </a:r>
            <a:endParaRPr/>
          </a:p>
        </p:txBody>
      </p:sp>
      <p:sp>
        <p:nvSpPr>
          <p:cNvPr id="167" name="Google Shape;16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r>
              <a:rPr lang="en-AU"/>
              <a:t>Okay so now you’ve seen drastic effects</a:t>
            </a:r>
            <a:br>
              <a:rPr lang="en-AU"/>
            </a:br>
            <a:r>
              <a:rPr lang="en-AU"/>
              <a:t>Ask student estimates - hands up - go from 0 to 20 to 40 etc</a:t>
            </a:r>
            <a:endParaRPr/>
          </a:p>
        </p:txBody>
      </p:sp>
      <p:sp>
        <p:nvSpPr>
          <p:cNvPr id="177" name="Google Shape;17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endParaRPr/>
          </a:p>
        </p:txBody>
      </p:sp>
      <p:sp>
        <p:nvSpPr>
          <p:cNvPr id="186" name="Google Shape;18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Examined "Still not significant" phrases used in randomised controlled trials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For each phrase, calculated the median </a:t>
            </a:r>
            <a:r>
              <a:rPr i="1" lang="en-AU"/>
              <a:t>p</a:t>
            </a:r>
            <a:r>
              <a:rPr lang="en-AU"/>
              <a:t> value associated with the phrase</a:t>
            </a:r>
            <a:endParaRPr/>
          </a:p>
        </p:txBody>
      </p:sp>
      <p:sp>
        <p:nvSpPr>
          <p:cNvPr id="196" name="Google Shape;19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r>
              <a:rPr lang="en-AU"/>
              <a:t>Ask student estimates - p values specifically. </a:t>
            </a:r>
            <a:r>
              <a:rPr lang="en-AU"/>
              <a:t>Surprisingly</a:t>
            </a:r>
            <a:r>
              <a:rPr lang="en-AU"/>
              <a:t> high</a:t>
            </a:r>
            <a:endParaRPr/>
          </a:p>
        </p:txBody>
      </p:sp>
      <p:sp>
        <p:nvSpPr>
          <p:cNvPr id="205" name="Google Shape;20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/>
          </a:p>
        </p:txBody>
      </p:sp>
      <p:sp>
        <p:nvSpPr>
          <p:cNvPr id="214" name="Google Shape;21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 + 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Introduce selves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WN land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Both of our backgrounds are in psychology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We'll be talking about examples from psychology and behavioural sciences --  this is where things have been coming to a head over the past few years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AU"/>
              <a:t>however, the principles are applicable to other fields</a:t>
            </a:r>
            <a:endParaRPr/>
          </a:p>
        </p:txBody>
      </p:sp>
      <p:sp>
        <p:nvSpPr>
          <p:cNvPr id="50" name="Google Shape;5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 [skip if running out of time]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So if we return to Brian wansink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 </a:t>
            </a:r>
            <a:r>
              <a:rPr lang="en-AU"/>
              <a:t>[skip if running out of time]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18 studies have been retracted (one twice) + 15 corrections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Cornell has opened multiple investigations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Still has massive impact on nutrition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endParaRPr/>
          </a:p>
        </p:txBody>
      </p:sp>
      <p:sp>
        <p:nvSpPr>
          <p:cNvPr id="251" name="Google Shape;25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endParaRPr/>
          </a:p>
        </p:txBody>
      </p:sp>
      <p:sp>
        <p:nvSpPr>
          <p:cNvPr id="263" name="Google Shape;26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/>
          </a:p>
        </p:txBody>
      </p:sp>
      <p:sp>
        <p:nvSpPr>
          <p:cNvPr id="272" name="Google Shape;27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r>
              <a:rPr lang="en-AU"/>
              <a:t>Questionable research practices can be accidental or made under pressured situations and we don’t want to demonize, we want to help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/>
              <a:t>providing guidance and support in navigating ethical considerations, responsible research practices, and adherence to regulatory requirements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/>
              <a:t>You are welcome to contact any of the RIA’s with queries regarding research integrity. 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/>
              <a:t>provide you with advice and guidance. 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/>
              <a:t>Search "Research Integrity Advisors" on telescope</a:t>
            </a:r>
            <a:endParaRPr/>
          </a:p>
        </p:txBody>
      </p:sp>
      <p:sp>
        <p:nvSpPr>
          <p:cNvPr id="280" name="Google Shape;28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br>
              <a:rPr lang="en-AU"/>
            </a:br>
            <a:r>
              <a:rPr lang="en-AU"/>
              <a:t>providing guidance and support in navigating ethical considerations, responsible research practices, and adherence to regulatory requirements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You are welcome to contact any of the RIA’s with queries,  guidance, advice regarding research integrity.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Search "Research Integrity Advisors" on telescope</a:t>
            </a:r>
            <a:endParaRPr/>
          </a:p>
        </p:txBody>
      </p:sp>
      <p:sp>
        <p:nvSpPr>
          <p:cNvPr id="63" name="Google Shape;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Id like to start us off with a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Leave time to ask audience for reflections</a:t>
            </a:r>
            <a:endParaRPr/>
          </a:p>
        </p:txBody>
      </p:sp>
      <p:sp>
        <p:nvSpPr>
          <p:cNvPr id="72" name="Google Shape;7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br>
              <a:rPr lang="en-AU"/>
            </a:br>
            <a:br>
              <a:rPr lang="en-AU"/>
            </a:br>
            <a:r>
              <a:rPr lang="en-AU"/>
              <a:t>There has to be something here not bc of theory/science, but because $$$ spent</a:t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br>
              <a:rPr lang="en-AU"/>
            </a:br>
            <a:r>
              <a:rPr lang="en-AU"/>
              <a:t>- you could do these things but not many </a:t>
            </a:r>
            <a:r>
              <a:rPr lang="en-AU"/>
              <a:t>people</a:t>
            </a:r>
            <a:r>
              <a:rPr lang="en-AU"/>
              <a:t> do</a:t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questionable as opposed to blatantly improper, therefore offer considerable latitude for rationalization and self-deception.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/>
              <a:t>something people may do consciously and deviously</a:t>
            </a:r>
            <a:br>
              <a:rPr lang="en-AU"/>
            </a:br>
            <a:r>
              <a:rPr lang="en-AU"/>
              <a:t>but that this is not always the case – researchers have to make many decisions, and due to the pressures they experience the scale is tipped toward interpreting/ making decisions that produce “better” results </a:t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M</a:t>
            </a:r>
            <a:br>
              <a:rPr b="1" lang="en-AU"/>
            </a:b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Conditions: </a:t>
            </a:r>
            <a:r>
              <a:rPr lang="en-AU"/>
              <a:t>testing a high, medium and low condition and reporting only the results of a high v medium comparison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/>
              <a:t>Outliers: </a:t>
            </a: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becomes a QRP when it is used selectively (e.g., removal/ inclusion of outlier is contingent on which produces a sig result)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AU"/>
            </a:b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we exclude responses that are “too fast”.  Do we exclude the fastest 2.5%, or faster than 2 standard deviations from the mean or from that conditions mean, or faster than 100 or 150 or 200 or 300 ms.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researchers can easily be swayed in ambiguous and defensible positions such as this to fall on the side that best helps their p value.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B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Payne Wansink’s colleague in the food and brand lab seems to just be running every possible combination of variables to see if anything will come up significant.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AU"/>
            </a:br>
            <a:r>
              <a:rPr lang="en-AU">
                <a:solidFill>
                  <a:schemeClr val="dk1"/>
                </a:solidFill>
              </a:rPr>
              <a:t>If you run 400 different tests, youre going to find something just by chance. But if you only report this one test, people wont know.</a:t>
            </a:r>
            <a:r>
              <a:rPr lang="en-AU"/>
              <a:t> </a:t>
            </a:r>
            <a:endParaRPr/>
          </a:p>
        </p:txBody>
      </p:sp>
      <p:sp>
        <p:nvSpPr>
          <p:cNvPr id="107" name="Google Shape;1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M</a:t>
            </a:r>
            <a:br>
              <a:rPr lang="en-AU"/>
            </a:b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Undisclosed = misleading to readers + not accounted for statistically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 hacking: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Assuming a null hypothesis significance testing approach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If the p-value is smaller than a certain threshold called alpha level (usually 0.05), then the test result is labelled “significant” and the null hypothesis is rejected. 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Researchers who are interested in showing an effect are eager to obtain small p-values so they can reject the null hypothesis and claim the existence of an effect.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Researchers may run more than one test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alpha error accumulation means that more and more hypothesis tests are conducted, the probability of making at least one false decision increases. 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AU"/>
              <a:t>the probability is very high that at least one hypothesis test will (erroneously) show a significant result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dropping dependent measures inconsistent w the hypothesis as this enables a more coherent story → publishable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A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various dvs, search for a combination that yields “statistical significance,” and to then report only what “worked.”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AU">
                <a:solidFill>
                  <a:schemeClr val="dk1"/>
                </a:solidFill>
              </a:rPr>
              <a:t>SO if we have one dv, data supports hyp</a:t>
            </a:r>
            <a:endParaRPr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AU">
                <a:solidFill>
                  <a:schemeClr val="dk1"/>
                </a:solidFill>
              </a:rPr>
              <a:t>If we have a bunch of dv and only one hyp is supported by our data, then in reality the majority = wrong.</a:t>
            </a:r>
            <a:r>
              <a:rPr lang="en-AU"/>
              <a:t> 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AU">
                <a:solidFill>
                  <a:schemeClr val="dk1"/>
                </a:solidFill>
              </a:rPr>
              <a:t>More darts you throw == more likely to hit something by chance.</a:t>
            </a:r>
            <a:r>
              <a:rPr lang="en-AU"/>
              <a:t> 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AU"/>
            </a:br>
            <a:r>
              <a:rPr lang="en-AU"/>
              <a:t>- reporting- </a:t>
            </a:r>
            <a:r>
              <a:rPr lang="en-AU" sz="1200">
                <a:solidFill>
                  <a:schemeClr val="dk1"/>
                </a:solidFill>
              </a:rPr>
              <a:t>not be telling you about all the darts, concocted a plausible story about why this was the only dart that really mattered (even though I only came up with this story after I threw all the darts).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AU"/>
            </a:br>
            <a:r>
              <a:rPr lang="en-AU"/>
              <a:t>Acknowledge the context of exploratory research. Issue is w being misrepresented as confirmatory</a:t>
            </a:r>
            <a:endParaRPr/>
          </a:p>
        </p:txBody>
      </p:sp>
      <p:sp>
        <p:nvSpPr>
          <p:cNvPr id="115" name="Google Shape;11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qua waves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/>
          <p:nvPr>
            <p:ph type="ctrTitle"/>
          </p:nvPr>
        </p:nvSpPr>
        <p:spPr>
          <a:xfrm>
            <a:off x="914400" y="150878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" type="subTitle"/>
          </p:nvPr>
        </p:nvSpPr>
        <p:spPr>
          <a:xfrm>
            <a:off x="1828800" y="326456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979899"/>
              </a:buClr>
              <a:buSzPts val="4267"/>
              <a:buNone/>
              <a:defRPr>
                <a:solidFill>
                  <a:srgbClr val="979899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979899"/>
              </a:buClr>
              <a:buSzPts val="3733"/>
              <a:buNone/>
              <a:defRPr>
                <a:solidFill>
                  <a:srgbClr val="979899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979899"/>
              </a:buClr>
              <a:buSzPts val="3200"/>
              <a:buNone/>
              <a:defRPr>
                <a:solidFill>
                  <a:srgbClr val="979899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cool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0" y="0"/>
            <a:ext cx="1218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>
                <a:solidFill>
                  <a:schemeClr val="dk1"/>
                </a:solidFill>
              </a:defRPr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>
                <a:solidFill>
                  <a:schemeClr val="dk1"/>
                </a:solidFill>
              </a:defRPr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>
                <a:solidFill>
                  <a:schemeClr val="dk1"/>
                </a:solidFill>
              </a:defRPr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pink squares">
  <p:cSld name="Title Slide pink square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 txBox="1"/>
          <p:nvPr>
            <p:ph type="ctrTitle"/>
          </p:nvPr>
        </p:nvSpPr>
        <p:spPr>
          <a:xfrm>
            <a:off x="914400" y="150878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subTitle"/>
          </p:nvPr>
        </p:nvSpPr>
        <p:spPr>
          <a:xfrm>
            <a:off x="1828800" y="326456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979899"/>
              </a:buClr>
              <a:buSzPts val="4267"/>
              <a:buNone/>
              <a:defRPr>
                <a:solidFill>
                  <a:srgbClr val="979899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979899"/>
              </a:buClr>
              <a:buSzPts val="3733"/>
              <a:buNone/>
              <a:defRPr>
                <a:solidFill>
                  <a:srgbClr val="979899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979899"/>
              </a:buClr>
              <a:buSzPts val="3200"/>
              <a:buNone/>
              <a:defRPr>
                <a:solidFill>
                  <a:srgbClr val="979899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me stars">
  <p:cSld name="Title Slide - lime star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0" y="0"/>
            <a:ext cx="1218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3"/>
          <p:cNvSpPr txBox="1"/>
          <p:nvPr>
            <p:ph type="ctrTitle"/>
          </p:nvPr>
        </p:nvSpPr>
        <p:spPr>
          <a:xfrm>
            <a:off x="914400" y="112474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subTitle"/>
          </p:nvPr>
        </p:nvSpPr>
        <p:spPr>
          <a:xfrm>
            <a:off x="911424" y="2880519"/>
            <a:ext cx="945177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979899"/>
              </a:buClr>
              <a:buSzPts val="3733"/>
              <a:buNone/>
              <a:defRPr>
                <a:solidFill>
                  <a:srgbClr val="979899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979899"/>
              </a:buClr>
              <a:buSzPts val="3200"/>
              <a:buNone/>
              <a:defRPr>
                <a:solidFill>
                  <a:srgbClr val="979899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 triangles">
  <p:cSld name="Title Slide blue triangle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0" y="0"/>
            <a:ext cx="1218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4"/>
          <p:cNvSpPr txBox="1"/>
          <p:nvPr>
            <p:ph type="ctrTitle"/>
          </p:nvPr>
        </p:nvSpPr>
        <p:spPr>
          <a:xfrm>
            <a:off x="914400" y="112474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subTitle"/>
          </p:nvPr>
        </p:nvSpPr>
        <p:spPr>
          <a:xfrm>
            <a:off x="911424" y="2880519"/>
            <a:ext cx="945177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979899"/>
              </a:buClr>
              <a:buSzPts val="3733"/>
              <a:buNone/>
              <a:defRPr>
                <a:solidFill>
                  <a:srgbClr val="979899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979899"/>
              </a:buClr>
              <a:buSzPts val="3200"/>
              <a:buNone/>
              <a:defRPr>
                <a:solidFill>
                  <a:srgbClr val="979899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979899"/>
              </a:buClr>
              <a:buSzPts val="2667"/>
              <a:buNone/>
              <a:defRPr>
                <a:solidFill>
                  <a:srgbClr val="9798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arm">
  <p:cSld name="Title and Content war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7520"/>
            <a:ext cx="12192000" cy="638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5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>
                <a:solidFill>
                  <a:schemeClr val="dk1"/>
                </a:solidFill>
              </a:defRPr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>
                <a:solidFill>
                  <a:schemeClr val="dk1"/>
                </a:solidFill>
              </a:defRPr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>
                <a:solidFill>
                  <a:schemeClr val="dk1"/>
                </a:solidFill>
              </a:defRPr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9798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oo.gl/jF9Nki" TargetMode="External"/><Relationship Id="rId4" Type="http://schemas.openxmlformats.org/officeDocument/2006/relationships/hyperlink" Target="https://goo.gl/trQ62R" TargetMode="External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hyperlink" Target="https://goo.gl/jF9Nki" TargetMode="External"/><Relationship Id="rId7" Type="http://schemas.openxmlformats.org/officeDocument/2006/relationships/hyperlink" Target="https://goo.gl/trQ62R" TargetMode="External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hyperlink" Target="https://goo.gl/jF9Nki" TargetMode="External"/><Relationship Id="rId6" Type="http://schemas.openxmlformats.org/officeDocument/2006/relationships/hyperlink" Target="https://goo.gl/trQ62R" TargetMode="External"/><Relationship Id="rId7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oo.gl/zo518h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oo.gl/FpNSAe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4.png"/><Relationship Id="rId8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hiny.psy.lmu.de/felix/ShinyPHack/" TargetMode="External"/><Relationship Id="rId4" Type="http://schemas.openxmlformats.org/officeDocument/2006/relationships/hyperlink" Target="https://academic.oup.com/jrssig/article/9/5/45/7029937" TargetMode="External"/><Relationship Id="rId5" Type="http://schemas.openxmlformats.org/officeDocument/2006/relationships/hyperlink" Target="http://howscientistslie.com" TargetMode="External"/><Relationship Id="rId6" Type="http://schemas.openxmlformats.org/officeDocument/2006/relationships/hyperlink" Target="http://howscientistslie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s://goo.gl/trQ62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ytimes.com/2013/04/28/magazine/diederik-stapels-audacious-academic-fraud.html" TargetMode="External"/><Relationship Id="rId4" Type="http://schemas.openxmlformats.org/officeDocument/2006/relationships/hyperlink" Target="https://retractionwatch.com/the-retraction-watch-leaderboard/" TargetMode="External"/><Relationship Id="rId10" Type="http://schemas.openxmlformats.org/officeDocument/2006/relationships/image" Target="../media/image16.jpg"/><Relationship Id="rId9" Type="http://schemas.openxmlformats.org/officeDocument/2006/relationships/hyperlink" Target="https://casetext.com/case/dare-america-v-rolling-stone-magazine-2" TargetMode="External"/><Relationship Id="rId5" Type="http://schemas.openxmlformats.org/officeDocument/2006/relationships/hyperlink" Target="https://www.newyorker.com/magazine/2023/10/09/they-studied-dishonesty-was-their-work-a-lie" TargetMode="External"/><Relationship Id="rId6" Type="http://schemas.openxmlformats.org/officeDocument/2006/relationships/hyperlink" Target="https://datacolada.org/98" TargetMode="External"/><Relationship Id="rId7" Type="http://schemas.openxmlformats.org/officeDocument/2006/relationships/hyperlink" Target="https://datacolada.org/109" TargetMode="External"/><Relationship Id="rId8" Type="http://schemas.openxmlformats.org/officeDocument/2006/relationships/hyperlink" Target="https://datacolada.org/109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sf.io/bh7zv/?action=download&amp;version=1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914400" y="77377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AU" sz="5400"/>
              <a:t>Science is a </a:t>
            </a:r>
            <a:r>
              <a:rPr lang="en-AU" sz="5400">
                <a:solidFill>
                  <a:srgbClr val="FF0000"/>
                </a:solidFill>
              </a:rPr>
              <a:t>liar</a:t>
            </a:r>
            <a:r>
              <a:rPr lang="en-AU" sz="5400"/>
              <a:t> (sometimes): </a:t>
            </a:r>
            <a:r>
              <a:rPr lang="en-AU" sz="3600"/>
              <a:t>Questionable practices in research and communication</a:t>
            </a:r>
            <a:endParaRPr/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357" y="2389573"/>
            <a:ext cx="6057286" cy="339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white text&#10;&#10;Description automatically generated" id="46" name="Google Shape;46;p1"/>
          <p:cNvPicPr preferRelativeResize="0"/>
          <p:nvPr/>
        </p:nvPicPr>
        <p:blipFill rotWithShape="1">
          <a:blip r:embed="rId4">
            <a:alphaModFix/>
          </a:blip>
          <a:srcRect b="6818" l="14201" r="15975" t="5846"/>
          <a:stretch/>
        </p:blipFill>
        <p:spPr>
          <a:xfrm>
            <a:off x="9581696" y="3643619"/>
            <a:ext cx="1695904" cy="166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11"/>
          <p:cNvSpPr txBox="1"/>
          <p:nvPr>
            <p:ph idx="1" type="body"/>
          </p:nvPr>
        </p:nvSpPr>
        <p:spPr>
          <a:xfrm>
            <a:off x="808074" y="1924493"/>
            <a:ext cx="10774326" cy="420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AU" sz="3200"/>
              <a:t>This is also what Brian Wansink not only advocated, but praised the PhD student working with him for </a:t>
            </a:r>
            <a:endParaRPr/>
          </a:p>
          <a:p>
            <a:pPr indent="-4571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AU" sz="3200"/>
              <a:t>This is how a null result was turned into 4 (now retracted) papers</a:t>
            </a:r>
            <a:endParaRPr/>
          </a:p>
          <a:p>
            <a:pPr indent="-2539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39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31" name="Google Shape;131;p11"/>
          <p:cNvSpPr/>
          <p:nvPr/>
        </p:nvSpPr>
        <p:spPr>
          <a:xfrm>
            <a:off x="8681545" y="5413810"/>
            <a:ext cx="351045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Wansink’s infamous blog entry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https://goo.gl/jF9Nki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Buzzfeed Report on Wansink’s lab (Lee, 2018)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https://goo.gl/trQ62R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5">
            <a:alphaModFix/>
          </a:blip>
          <a:srcRect b="12671" l="0" r="-341" t="0"/>
          <a:stretch/>
        </p:blipFill>
        <p:spPr>
          <a:xfrm>
            <a:off x="10075496" y="288802"/>
            <a:ext cx="1879455" cy="16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0" name="Google Shape;14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525" y="2634456"/>
            <a:ext cx="60769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1337" y="2619375"/>
            <a:ext cx="60293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6575" y="2928937"/>
            <a:ext cx="60388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/>
          <p:nvPr/>
        </p:nvSpPr>
        <p:spPr>
          <a:xfrm>
            <a:off x="8584323" y="5455442"/>
            <a:ext cx="351045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Wansink’s infamous blog entry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https://goo.gl/jF9Nki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Buzzfeed Report on Wansink’s lab (Lee, 2018)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https://goo.gl/trQ62R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2"/>
          <p:cNvPicPr preferRelativeResize="0"/>
          <p:nvPr/>
        </p:nvPicPr>
        <p:blipFill rotWithShape="1">
          <a:blip r:embed="rId8">
            <a:alphaModFix/>
          </a:blip>
          <a:srcRect b="12671" l="0" r="-341" t="0"/>
          <a:stretch/>
        </p:blipFill>
        <p:spPr>
          <a:xfrm>
            <a:off x="10075496" y="288802"/>
            <a:ext cx="1879455" cy="16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69" y="585788"/>
            <a:ext cx="629602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“Males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Females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Lunch goers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sitting alone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eating with groups of 2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eating in groups of 2+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who order alcohol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who order soft drinks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who sit close to buffet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People who sit far away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And so on …”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6710735" y="2159345"/>
            <a:ext cx="558247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pieces of pizza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trips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level of plate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they get dessert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they order a drink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 on …”</a:t>
            </a:r>
            <a:endParaRPr/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356" y="1727383"/>
            <a:ext cx="4809337" cy="395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/>
          <p:nvPr/>
        </p:nvSpPr>
        <p:spPr>
          <a:xfrm>
            <a:off x="8584323" y="5413810"/>
            <a:ext cx="351045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Wansink’s infamous blog entry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https://goo.gl/jF9Nki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Buzzfeed Report on Wansink’s lab (Lee, 2018)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https://goo.gl/trQ62R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7">
            <a:alphaModFix/>
          </a:blip>
          <a:srcRect b="12671" l="0" r="-341" t="0"/>
          <a:stretch/>
        </p:blipFill>
        <p:spPr>
          <a:xfrm>
            <a:off x="10075496" y="288802"/>
            <a:ext cx="1879455" cy="16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1312" y="1825625"/>
            <a:ext cx="6429375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4">
            <a:alphaModFix/>
          </a:blip>
          <a:srcRect b="12671" l="0" r="-341" t="0"/>
          <a:stretch/>
        </p:blipFill>
        <p:spPr>
          <a:xfrm>
            <a:off x="10075496" y="288802"/>
            <a:ext cx="1879455" cy="16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i="1" lang="en-AU"/>
              <a:t>p</a:t>
            </a:r>
            <a:r>
              <a:rPr lang="en-AU"/>
              <a:t>-hack your way to significance</a:t>
            </a:r>
            <a:endParaRPr/>
          </a:p>
        </p:txBody>
      </p:sp>
      <p:sp>
        <p:nvSpPr>
          <p:cNvPr id="171" name="Google Shape;171;p1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https://goo.gl/zo518h</a:t>
            </a:r>
            <a:endParaRPr/>
          </a:p>
          <a:p>
            <a:pPr indent="0" lvl="0" marL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/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1397" y="1496915"/>
            <a:ext cx="3802610" cy="49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400" y="2598721"/>
            <a:ext cx="2099825" cy="2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Estimating QRP prevalence:</a:t>
            </a:r>
            <a:br>
              <a:rPr lang="en-AU"/>
            </a:br>
            <a:r>
              <a:rPr i="1" lang="en-AU"/>
              <a:t>Study</a:t>
            </a:r>
            <a:endParaRPr/>
          </a:p>
        </p:txBody>
      </p:sp>
      <p:graphicFrame>
        <p:nvGraphicFramePr>
          <p:cNvPr id="181" name="Google Shape;181;p16"/>
          <p:cNvGraphicFramePr/>
          <p:nvPr/>
        </p:nvGraphicFramePr>
        <p:xfrm>
          <a:off x="609600" y="1600201"/>
          <a:ext cx="10193079" cy="408821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82" name="Google Shape;182;p16"/>
          <p:cNvSpPr txBox="1"/>
          <p:nvPr/>
        </p:nvSpPr>
        <p:spPr>
          <a:xfrm>
            <a:off x="9141613" y="5587384"/>
            <a:ext cx="3050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et al., (2011) </a:t>
            </a:r>
            <a:b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U.S.-based psychologists</a:t>
            </a:r>
            <a:b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Self Admission Rate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QRPs:</a:t>
            </a:r>
            <a:br>
              <a:rPr lang="en-AU"/>
            </a:br>
            <a:r>
              <a:rPr i="1" lang="en-AU"/>
              <a:t>Manuscript</a:t>
            </a:r>
            <a:endParaRPr/>
          </a:p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609601" y="1924493"/>
            <a:ext cx="7279758" cy="420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437186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Concealing or not publishing selective results</a:t>
            </a:r>
            <a:endParaRPr/>
          </a:p>
          <a:p>
            <a:pPr indent="-437186" lvl="0" marL="457188" rtl="0" algn="l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HARKing</a:t>
            </a:r>
            <a:endParaRPr/>
          </a:p>
          <a:p>
            <a:pPr indent="-440164" lvl="0" marL="457189" rtl="0" algn="l">
              <a:spcBef>
                <a:spcPts val="651"/>
              </a:spcBef>
              <a:spcAft>
                <a:spcPts val="0"/>
              </a:spcAft>
              <a:buSzPct val="100000"/>
              <a:buChar char="•"/>
            </a:pPr>
            <a:r>
              <a:rPr lang="en-AU"/>
              <a:t>Salami slicing</a:t>
            </a:r>
            <a:endParaRPr/>
          </a:p>
          <a:p>
            <a:pPr indent="-437186" lvl="0" marL="457189" rtl="0" algn="l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Round of </a:t>
            </a:r>
            <a:r>
              <a:rPr i="1" lang="en-AU"/>
              <a:t>p</a:t>
            </a:r>
            <a:r>
              <a:rPr lang="en-AU"/>
              <a:t>-values (</a:t>
            </a:r>
            <a:r>
              <a:rPr i="1" lang="en-AU"/>
              <a:t>p</a:t>
            </a:r>
            <a:r>
              <a:rPr lang="en-AU"/>
              <a:t> = 0.054 to </a:t>
            </a:r>
            <a:r>
              <a:rPr i="1" lang="en-AU"/>
              <a:t>p </a:t>
            </a:r>
            <a:r>
              <a:rPr lang="en-AU"/>
              <a:t>&lt; 0.05)</a:t>
            </a:r>
            <a:endParaRPr/>
          </a:p>
          <a:p>
            <a:pPr indent="-437186" lvl="0" marL="457189" rtl="0" algn="l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Misleading abstracts</a:t>
            </a:r>
            <a:endParaRPr/>
          </a:p>
          <a:p>
            <a:pPr indent="-437186" lvl="0" marL="457189" rtl="0" algn="l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Publication process (peer-reviewed?)</a:t>
            </a:r>
            <a:endParaRPr/>
          </a:p>
          <a:p>
            <a:pPr indent="-437186" lvl="0" marL="457188" rtl="0" algn="l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Conflict of interest</a:t>
            </a:r>
            <a:endParaRPr/>
          </a:p>
        </p:txBody>
      </p:sp>
      <p:pic>
        <p:nvPicPr>
          <p:cNvPr descr="https://lh4.googleusercontent.com/w4AV8i_ZhyJykw70dA5sZdkflb8ImSBxj3U0nm5Sk7YwRECz9ZfU1HXO4iUlUytCrF3usKNa8vlDjZg1Prr40Mt1tOhbfX29XlRWX-8BJnRg-g09bKCdXx9mjUYIprZkUzPebIsG" id="190" name="Google Shape;190;p18"/>
          <p:cNvPicPr preferRelativeResize="0"/>
          <p:nvPr/>
        </p:nvPicPr>
        <p:blipFill rotWithShape="1">
          <a:blip r:embed="rId3">
            <a:alphaModFix/>
          </a:blip>
          <a:srcRect b="4923" l="0" r="0" t="0"/>
          <a:stretch/>
        </p:blipFill>
        <p:spPr>
          <a:xfrm>
            <a:off x="8123274" y="1690688"/>
            <a:ext cx="3593133" cy="281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00000">
            <a:off x="9692409" y="4502160"/>
            <a:ext cx="1547519" cy="154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Misleading language</a:t>
            </a:r>
            <a:endParaRPr/>
          </a:p>
        </p:txBody>
      </p:sp>
      <p:pic>
        <p:nvPicPr>
          <p:cNvPr descr="A screenshot of a computer&#10;&#10;Description automatically generated" id="200" name="Google Shape;20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10" y="1665197"/>
            <a:ext cx="6886353" cy="40085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19"/>
          <p:cNvGraphicFramePr/>
          <p:nvPr/>
        </p:nvGraphicFramePr>
        <p:xfrm>
          <a:off x="7240772" y="17035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{9C90BA61-16CD-4AD4-923A-DA0BB37B5EAF}</a:tableStyleId>
              </a:tblPr>
              <a:tblGrid>
                <a:gridCol w="3298500"/>
                <a:gridCol w="1421800"/>
              </a:tblGrid>
              <a:tr h="74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AU" sz="2400" u="none" cap="none" strike="noStrike"/>
                        <a:t>Phrase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AU" sz="2400"/>
                        <a:t>Median </a:t>
                      </a:r>
                      <a:r>
                        <a:rPr b="1" i="1" lang="en-AU" sz="2400"/>
                        <a:t>p</a:t>
                      </a:r>
                      <a:endParaRPr b="1" sz="2400"/>
                    </a:p>
                  </a:txBody>
                  <a:tcPr marT="45725" marB="45725" marR="91450" marL="91450"/>
                </a:tc>
              </a:tr>
              <a:tr h="4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"A positive trend"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"A statistical trend"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"A strong trend"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400"/>
                        <a:t>"Almost reached statistical significance"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400"/>
                        <a:t>"Almost significant"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400"/>
                        <a:t>"Approaching significance"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AU" sz="2400"/>
                        <a:t>.06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Estimating QRP prevalence:</a:t>
            </a:r>
            <a:br>
              <a:rPr lang="en-AU"/>
            </a:br>
            <a:r>
              <a:rPr lang="en-AU"/>
              <a:t>Manuscript</a:t>
            </a:r>
            <a:endParaRPr/>
          </a:p>
        </p:txBody>
      </p:sp>
      <p:graphicFrame>
        <p:nvGraphicFramePr>
          <p:cNvPr id="209" name="Google Shape;209;p20"/>
          <p:cNvGraphicFramePr/>
          <p:nvPr/>
        </p:nvGraphicFramePr>
        <p:xfrm>
          <a:off x="609600" y="1600200"/>
          <a:ext cx="10512056" cy="416314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10" name="Google Shape;210;p20"/>
          <p:cNvSpPr txBox="1"/>
          <p:nvPr/>
        </p:nvSpPr>
        <p:spPr>
          <a:xfrm>
            <a:off x="9005453" y="5912282"/>
            <a:ext cx="26775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et al., (2011) </a:t>
            </a:r>
            <a:b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Self Admission Rate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Estimating QRP prevalence:</a:t>
            </a:r>
            <a:br>
              <a:rPr lang="en-AU"/>
            </a:br>
            <a:r>
              <a:rPr lang="en-AU"/>
              <a:t>John et al., (2011) </a:t>
            </a:r>
            <a:endParaRPr/>
          </a:p>
        </p:txBody>
      </p:sp>
      <p:sp>
        <p:nvSpPr>
          <p:cNvPr id="218" name="Google Shape;218;p21"/>
          <p:cNvSpPr txBox="1"/>
          <p:nvPr>
            <p:ph idx="1" type="body"/>
          </p:nvPr>
        </p:nvSpPr>
        <p:spPr>
          <a:xfrm>
            <a:off x="609600" y="2009553"/>
            <a:ext cx="10501423" cy="4116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AU" sz="3200"/>
              <a:t>91% of participants admitted to engaging in at least one QRP</a:t>
            </a:r>
            <a:endParaRPr/>
          </a:p>
          <a:p>
            <a:pPr indent="-4571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AU" sz="3200"/>
              <a:t>Respondents who admitted to a QRP tended to think that their actions were defensible</a:t>
            </a:r>
            <a:endParaRPr/>
          </a:p>
          <a:p>
            <a:pPr indent="-4571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AU" sz="3200"/>
              <a:t>but 35% of respondents </a:t>
            </a:r>
            <a:r>
              <a:rPr lang="en-AU" sz="2800"/>
              <a:t>indicated</a:t>
            </a:r>
            <a:r>
              <a:rPr lang="en-AU" sz="3200"/>
              <a:t> that they had doubts about the integrity of their own research on at least one occasion.</a:t>
            </a:r>
            <a:endParaRPr/>
          </a:p>
          <a:p>
            <a:pPr indent="-253989" lvl="0" marL="457189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67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54" name="Google Shape;5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64837" t="0"/>
          <a:stretch/>
        </p:blipFill>
        <p:spPr>
          <a:xfrm>
            <a:off x="1389183" y="2399069"/>
            <a:ext cx="2050898" cy="1603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curly hair smiling&#10;&#10;Description automatically generated" id="55" name="Google Shape;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183" y="4269242"/>
            <a:ext cx="2184111" cy="19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3628159" y="2389909"/>
            <a:ext cx="691110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Blake Cavve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Postdoctoral Researcher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Mental Health Team, Telethon Kids Institute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3633932" y="4612409"/>
            <a:ext cx="691110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Matthew Andreotta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Postdoctoral Fellow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Environment, CSIRO</a:t>
            </a:r>
            <a:endParaRPr/>
          </a:p>
        </p:txBody>
      </p:sp>
      <p:pic>
        <p:nvPicPr>
          <p:cNvPr descr="Colorful letters on a black background&#10;&#10;Description automatically generated"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1419" y="1856117"/>
            <a:ext cx="1593011" cy="1564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white text&#10;&#10;Description automatically generated" id="59" name="Google Shape;59;p2"/>
          <p:cNvPicPr preferRelativeResize="0"/>
          <p:nvPr/>
        </p:nvPicPr>
        <p:blipFill rotWithShape="1">
          <a:blip r:embed="rId6">
            <a:alphaModFix/>
          </a:blip>
          <a:srcRect b="6818" l="14201" r="15975" t="5846"/>
          <a:stretch/>
        </p:blipFill>
        <p:spPr>
          <a:xfrm>
            <a:off x="9338544" y="4398993"/>
            <a:ext cx="1695904" cy="166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Impact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1063256" y="1473200"/>
            <a:ext cx="7466775" cy="4988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27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Brand Lab - Federal grants 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Institute of Health, the US Department of Agriculture, Private Industry, Not for Profits, and Research Foundations.</a:t>
            </a:r>
            <a:endParaRPr sz="2400"/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7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Smarter lunchrooms movement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ecommendations and interventions are inspired by Wansink’s research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 of millions of dollars in state and federal funds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30,000 schools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55435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8711072" y="5815311"/>
            <a:ext cx="32534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SLM Approach and Interventions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https://goo.gl/FpNSAe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6978101" y="584970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foodpsychology.cornell.edu/sites/default/files/unmanaged_files/SLMLogo-Blank-Color-3in.png" id="229" name="Google Shape;2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2100" y="409911"/>
            <a:ext cx="2311400" cy="1967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.fper1-1.fna.fbcdn.net/v/t1.0-0/p526x296/14590473_1407722862586250_1875337386109248723_n.png?_nc_cat=0&amp;oh=0b97204e057ad09967a7f88d2280cba3&amp;oe=5B6CE9DB" id="230" name="Google Shape;2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1072" y="2741035"/>
            <a:ext cx="3163608" cy="264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6">
            <a:alphaModFix/>
          </a:blip>
          <a:srcRect b="12671" l="0" r="-341" t="0"/>
          <a:stretch/>
        </p:blipFill>
        <p:spPr>
          <a:xfrm>
            <a:off x="7162825" y="184527"/>
            <a:ext cx="2038026" cy="17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408" y="4921283"/>
            <a:ext cx="4601369" cy="121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Impact</a:t>
            </a:r>
            <a:endParaRPr/>
          </a:p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609600" y="2341050"/>
            <a:ext cx="5299200" cy="3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AU" sz="2000"/>
              <a:t>Accessible, inspiring message: weight loss is possible via small environmental changes, without need for intense diets</a:t>
            </a:r>
            <a:endParaRPr/>
          </a:p>
          <a:p>
            <a:pPr indent="-380990" lvl="1" marL="990575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AU" sz="1800"/>
              <a:t>two self-help-style books</a:t>
            </a:r>
            <a:endParaRPr/>
          </a:p>
          <a:p>
            <a:pPr indent="-380989" lvl="1" marL="990574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AU" sz="1800"/>
              <a:t>200 journal articles</a:t>
            </a:r>
            <a:endParaRPr/>
          </a:p>
        </p:txBody>
      </p:sp>
      <p:sp>
        <p:nvSpPr>
          <p:cNvPr id="240" name="Google Shape;240;p22"/>
          <p:cNvSpPr/>
          <p:nvPr/>
        </p:nvSpPr>
        <p:spPr>
          <a:xfrm>
            <a:off x="6634418" y="1959716"/>
            <a:ext cx="4089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AU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"Brian Wansink's discoveries might very well change your life." </a:t>
            </a:r>
            <a:r>
              <a:rPr lang="en-AU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- O, The Oprah Magazine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460632"/>
            <a:ext cx="54864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8874" y="5121072"/>
            <a:ext cx="452437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6">
            <a:alphaModFix/>
          </a:blip>
          <a:srcRect b="17440" l="0" r="0" t="0"/>
          <a:stretch/>
        </p:blipFill>
        <p:spPr>
          <a:xfrm>
            <a:off x="5908874" y="4921283"/>
            <a:ext cx="2162175" cy="36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364" y="4428121"/>
            <a:ext cx="4248546" cy="50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8">
            <a:alphaModFix/>
          </a:blip>
          <a:srcRect b="12671" l="0" r="-341" t="0"/>
          <a:stretch/>
        </p:blipFill>
        <p:spPr>
          <a:xfrm>
            <a:off x="7162825" y="184527"/>
            <a:ext cx="2038026" cy="1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09050" y="521900"/>
            <a:ext cx="2955575" cy="8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/>
          <p:nvPr/>
        </p:nvSpPr>
        <p:spPr>
          <a:xfrm>
            <a:off x="10539266" y="5163183"/>
            <a:ext cx="1436700" cy="1246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609600" y="767324"/>
            <a:ext cx="10972800" cy="832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6960"/>
              <a:buFont typeface="Calibri"/>
              <a:buNone/>
            </a:pPr>
            <a:r>
              <a:rPr lang="en-AU" sz="5422"/>
              <a:t>You = a producer and consumer of science</a:t>
            </a:r>
            <a:br>
              <a:rPr lang="en-AU"/>
            </a:br>
            <a:r>
              <a:rPr lang="en-AU" sz="3600"/>
              <a:t>As a producer of science</a:t>
            </a:r>
            <a:endParaRPr/>
          </a:p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609600" y="2298672"/>
            <a:ext cx="6237767" cy="4084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Record keeping and data dictionaries</a:t>
            </a:r>
            <a:endParaRPr/>
          </a:p>
          <a:p>
            <a:pPr indent="-380990" lvl="1" marL="990575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Processes</a:t>
            </a:r>
            <a:endParaRPr/>
          </a:p>
          <a:p>
            <a:pPr indent="-380990" lvl="1" marL="990575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Conditions</a:t>
            </a:r>
            <a:endParaRPr/>
          </a:p>
          <a:p>
            <a:pPr indent="-380990" lvl="1" marL="990575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Crediting contributions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Open Science Framework</a:t>
            </a:r>
            <a:endParaRPr/>
          </a:p>
          <a:p>
            <a:pPr indent="-380990" lvl="1" marL="990575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Pre-registration of hypotheses and analyses</a:t>
            </a:r>
            <a:endParaRPr/>
          </a:p>
          <a:p>
            <a:pPr indent="-380990" lvl="1" marL="990575" rtl="0" algn="l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Sharing code and data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Registered reports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Exploratory research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Write about the literature, not just a single study</a:t>
            </a:r>
            <a:endParaRPr/>
          </a:p>
          <a:p>
            <a:pPr indent="-250624" lvl="1" marL="990575" rtl="0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Baby Birds Eating | Mother Sparrow Feeding Their Babies In Nest - YouTube" id="255" name="Google Shape;255;p25"/>
          <p:cNvPicPr preferRelativeResize="0"/>
          <p:nvPr/>
        </p:nvPicPr>
        <p:blipFill rotWithShape="1">
          <a:blip r:embed="rId3">
            <a:alphaModFix/>
          </a:blip>
          <a:srcRect b="16215" l="0" r="-127" t="0"/>
          <a:stretch/>
        </p:blipFill>
        <p:spPr>
          <a:xfrm>
            <a:off x="7172036" y="2415021"/>
            <a:ext cx="4561612" cy="21489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/>
          <p:nvPr/>
        </p:nvSpPr>
        <p:spPr>
          <a:xfrm>
            <a:off x="9132454" y="2713181"/>
            <a:ext cx="1034474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Rigorous science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7285181" y="3579090"/>
            <a:ext cx="103447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9022772" y="4156363"/>
            <a:ext cx="193501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researchers</a:t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6"/>
          <p:cNvSpPr txBox="1"/>
          <p:nvPr>
            <p:ph type="title"/>
          </p:nvPr>
        </p:nvSpPr>
        <p:spPr>
          <a:xfrm>
            <a:off x="609600" y="7318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6960"/>
              <a:buFont typeface="Calibri"/>
              <a:buNone/>
            </a:pPr>
            <a:r>
              <a:rPr lang="en-AU" sz="5422"/>
              <a:t>You = a producer and consumer of science</a:t>
            </a:r>
            <a:br>
              <a:rPr lang="en-AU"/>
            </a:br>
            <a:r>
              <a:rPr lang="en-AU" sz="3600"/>
              <a:t>As a consumer</a:t>
            </a:r>
            <a:endParaRPr/>
          </a:p>
        </p:txBody>
      </p:sp>
      <p:sp>
        <p:nvSpPr>
          <p:cNvPr id="267" name="Google Shape;267;p26"/>
          <p:cNvSpPr txBox="1"/>
          <p:nvPr>
            <p:ph idx="1" type="body"/>
          </p:nvPr>
        </p:nvSpPr>
        <p:spPr>
          <a:xfrm>
            <a:off x="609600" y="2200275"/>
            <a:ext cx="6418521" cy="3925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Beware of red flags</a:t>
            </a:r>
            <a:endParaRPr/>
          </a:p>
          <a:p>
            <a:pPr indent="-380990" lvl="1" marL="9905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AU" sz="2400"/>
              <a:t>Study quality</a:t>
            </a:r>
            <a:endParaRPr/>
          </a:p>
          <a:p>
            <a:pPr indent="-380990" lvl="1" marL="9905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AU" sz="2400"/>
              <a:t>Manuscript quality</a:t>
            </a:r>
            <a:endParaRPr sz="2400"/>
          </a:p>
          <a:p>
            <a:pPr indent="-457189" lvl="0" marL="45718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Dig deeper to find these</a:t>
            </a:r>
            <a:endParaRPr sz="2800"/>
          </a:p>
          <a:p>
            <a:pPr indent="-380990" lvl="1" marL="9905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AU" sz="2400"/>
              <a:t>Google researcher names</a:t>
            </a:r>
            <a:endParaRPr sz="2400"/>
          </a:p>
          <a:p>
            <a:pPr indent="-380990" lvl="1" marL="9905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AU" sz="2400"/>
              <a:t>Check conflicts of interest</a:t>
            </a:r>
            <a:endParaRPr sz="2400"/>
          </a:p>
          <a:p>
            <a:pPr indent="-380990" lvl="1" marL="9905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AU" sz="2400"/>
              <a:t>Check journals</a:t>
            </a:r>
            <a:endParaRPr sz="2400"/>
          </a:p>
          <a:p>
            <a:pPr indent="-457189" lvl="0" marL="45718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Reflect. Is it too good to be true?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</p:txBody>
      </p:sp>
      <p:pic>
        <p:nvPicPr>
          <p:cNvPr id="268" name="Google Shape;2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697" y="2286000"/>
            <a:ext cx="3898660" cy="381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Resources</a:t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10539266" y="5163183"/>
            <a:ext cx="1436700" cy="1246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ct val="100000"/>
              <a:buNone/>
            </a:pPr>
            <a:r>
              <a:rPr lang="en-AU" sz="2000">
                <a:solidFill>
                  <a:srgbClr val="111111"/>
                </a:solidFill>
              </a:rPr>
              <a:t>Additional p hacking strategies (Interactive app)</a:t>
            </a:r>
            <a:endParaRPr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rgbClr val="0563C1"/>
              </a:buClr>
              <a:buSzPct val="100000"/>
              <a:buNone/>
            </a:pPr>
            <a:r>
              <a:rPr lang="en-AU" sz="2000" u="sng">
                <a:solidFill>
                  <a:srgbClr val="11111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https://shiny.psy.lmu.de/felix/ShinyPHack/</a:t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AU" sz="2000">
                <a:solidFill>
                  <a:srgbClr val="111111"/>
                </a:solidFill>
              </a:rPr>
              <a:t>Score and ignore: A radio listener's guide to ignoring health stories</a:t>
            </a:r>
            <a:br>
              <a:rPr lang="en-AU" sz="2000">
                <a:solidFill>
                  <a:srgbClr val="111111"/>
                </a:solidFill>
              </a:rPr>
            </a:br>
            <a:r>
              <a:rPr lang="en-AU" sz="2000" u="sng">
                <a:solidFill>
                  <a:srgbClr val="11111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https://academic.oup.com/jrssig/article/9/5/45/7029937</a:t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AU" sz="2000">
                <a:solidFill>
                  <a:srgbClr val="111111"/>
                </a:solidFill>
              </a:rPr>
              <a:t>How scientists lie</a:t>
            </a:r>
            <a:br>
              <a:rPr lang="en-AU" sz="2000">
                <a:solidFill>
                  <a:srgbClr val="111111"/>
                </a:solidFill>
              </a:rPr>
            </a:br>
            <a:r>
              <a:rPr lang="en-AU" sz="2000" u="sng">
                <a:solidFill>
                  <a:srgbClr val="11111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</a:t>
            </a:r>
            <a:r>
              <a:rPr lang="en-AU" sz="2000" u="sng">
                <a:solidFill>
                  <a:srgbClr val="11111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owscientistslie.com</a:t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t/>
            </a:r>
            <a:endParaRPr sz="20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11111"/>
              </a:solidFill>
            </a:endParaRPr>
          </a:p>
          <a:p>
            <a:pPr indent="-447664" lvl="0" marL="457189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Elisabeth Bik – image manipulation</a:t>
            </a:r>
            <a:endParaRPr>
              <a:solidFill>
                <a:srgbClr val="111111"/>
              </a:solidFill>
            </a:endParaRPr>
          </a:p>
          <a:p>
            <a:pPr indent="-447664" lvl="0" marL="457189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Paul Brookes - blog, science-fraud.org, closed due to legal threats in 2013</a:t>
            </a:r>
            <a:endParaRPr>
              <a:solidFill>
                <a:srgbClr val="111111"/>
              </a:solidFill>
            </a:endParaRPr>
          </a:p>
          <a:p>
            <a:pPr indent="-447664" lvl="0" marL="457189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Adam Marcus and Ivan Oransky - co-founders of Retraction Watch</a:t>
            </a:r>
            <a:endParaRPr sz="2000">
              <a:solidFill>
                <a:srgbClr val="111111"/>
              </a:solidFill>
            </a:endParaRPr>
          </a:p>
          <a:p>
            <a:pPr indent="-447664" lvl="0" marL="457189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Guillaume Cabanac, Cyril Labbé, Alexander Magazinov - “tortured phrases” and the Problematic Paper Screener</a:t>
            </a:r>
            <a:endParaRPr>
              <a:solidFill>
                <a:srgbClr val="111111"/>
              </a:solidFill>
            </a:endParaRPr>
          </a:p>
          <a:p>
            <a:pPr indent="-447664" lvl="0" marL="457189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Nick Wise – pub peer contributor</a:t>
            </a:r>
            <a:endParaRPr sz="2000">
              <a:solidFill>
                <a:srgbClr val="111111"/>
              </a:solidFill>
            </a:endParaRPr>
          </a:p>
          <a:p>
            <a:pPr indent="-447663" lvl="0" marL="457188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•"/>
            </a:pPr>
            <a:r>
              <a:rPr lang="en-AU" sz="2000">
                <a:solidFill>
                  <a:srgbClr val="111111"/>
                </a:solidFill>
              </a:rPr>
              <a:t>Nick Brown and James Heathers - Wansink investigation, Sample Parameter Reconstruction via Iterative TEchniques</a:t>
            </a:r>
            <a:endParaRPr sz="2000">
              <a:solidFill>
                <a:srgbClr val="111111"/>
              </a:solidFill>
            </a:endParaRPr>
          </a:p>
          <a:p>
            <a:pPr indent="-447663" lvl="0" marL="457188" rtl="0" algn="l">
              <a:spcBef>
                <a:spcPts val="370"/>
              </a:spcBef>
              <a:spcAft>
                <a:spcPts val="0"/>
              </a:spcAft>
              <a:buClr>
                <a:srgbClr val="111111"/>
              </a:buClr>
              <a:buSzPct val="100000"/>
              <a:buChar char="•"/>
            </a:pPr>
            <a:r>
              <a:rPr lang="en-AU" sz="2000">
                <a:solidFill>
                  <a:srgbClr val="111111"/>
                </a:solidFill>
              </a:rPr>
              <a:t>Brian Nosek - Open Science Framework</a:t>
            </a:r>
            <a:endParaRPr sz="20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10539266" y="5163183"/>
            <a:ext cx="1436700" cy="1246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Telethon Kids</a:t>
            </a:r>
            <a:br>
              <a:rPr lang="en-AU"/>
            </a:br>
            <a:r>
              <a:rPr lang="en-AU"/>
              <a:t>Research Integrity Advisors</a:t>
            </a:r>
            <a:endParaRPr/>
          </a:p>
        </p:txBody>
      </p:sp>
      <p:sp>
        <p:nvSpPr>
          <p:cNvPr id="284" name="Google Shape;284;p28"/>
          <p:cNvSpPr txBox="1"/>
          <p:nvPr/>
        </p:nvSpPr>
        <p:spPr>
          <a:xfrm>
            <a:off x="6790334" y="1854651"/>
            <a:ext cx="49179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stay back or email to request future research integrity topics that interest you. E.g.,: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Pre-registration and registered reports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QRPs in collaboration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QRPs in science journalism (</a:t>
            </a:r>
            <a:r>
              <a:rPr i="1"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mice</a:t>
            </a: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phenomenon)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 bias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QRPs in peer review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conferences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Predatory journals, proceedings journals and paper mills</a:t>
            </a:r>
            <a:endParaRPr/>
          </a:p>
        </p:txBody>
      </p:sp>
      <p:pic>
        <p:nvPicPr>
          <p:cNvPr id="285" name="Google Shape;2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" y="1854650"/>
            <a:ext cx="6472175" cy="17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00" y="3782300"/>
            <a:ext cx="5345576" cy="15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Telethon Kids</a:t>
            </a:r>
            <a:br>
              <a:rPr lang="en-AU"/>
            </a:br>
            <a:r>
              <a:rPr lang="en-AU"/>
              <a:t>Research Integrity Advisors</a:t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050" y="1627925"/>
            <a:ext cx="9568399" cy="2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047" y="4280925"/>
            <a:ext cx="7929911" cy="22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Scenario</a:t>
            </a:r>
            <a:endParaRPr/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1159565" y="1613453"/>
            <a:ext cx="987287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29"/>
              <a:buNone/>
            </a:pPr>
            <a:r>
              <a:rPr lang="en-AU"/>
              <a:t>You’re a PhD student. You get the opportunity to spend some time overseas in the lab of a famous, well regarded and prolific researcher. This is a good opportunity for you to publish some media friendly research (which is important for your future employment and funding prospects). 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None/>
            </a:pPr>
            <a:r>
              <a:rPr lang="en-AU"/>
              <a:t>This academic gives you a large, detailed dataset from a self-funded, “failed” study which had null results and asks you to work until you find something interesting (and publishable) in this data set.</a:t>
            </a:r>
            <a:endParaRPr/>
          </a:p>
          <a:p>
            <a:pPr indent="0" lvl="0" marL="0" rtl="0" algn="l">
              <a:spcBef>
                <a:spcPts val="46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Would you go?</a:t>
            </a:r>
            <a:endParaRPr/>
          </a:p>
          <a:p>
            <a:pPr indent="-457189" lvl="0" marL="457189" rtl="0" algn="l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Assuming you decide to go, how would you approach finding an effect in this data set?</a:t>
            </a:r>
            <a:endParaRPr/>
          </a:p>
          <a:p>
            <a:pPr indent="0" lvl="0" marL="0" rtl="0" algn="l">
              <a:spcBef>
                <a:spcPts val="46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800"/>
              <a:buFont typeface="Calibri"/>
              <a:buNone/>
            </a:pPr>
            <a:r>
              <a:rPr lang="en-AU"/>
              <a:t>Scenario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609600" y="1600201"/>
            <a:ext cx="887559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1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PhD student from Turkey (2013) </a:t>
            </a:r>
            <a:endParaRPr/>
          </a:p>
          <a:p>
            <a:pPr indent="-457188" lvl="0" marL="457188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Brian Wansink (prestigious Cornell Food and Brand Lab)</a:t>
            </a:r>
            <a:endParaRPr sz="2800"/>
          </a:p>
          <a:p>
            <a:pPr indent="-364034" lvl="0" marL="4571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AU" sz="2800">
                <a:solidFill>
                  <a:srgbClr val="53565A"/>
                </a:solidFill>
              </a:rPr>
              <a:t>Expert behavioural economics and nutrition</a:t>
            </a:r>
            <a:endParaRPr sz="2800">
              <a:solidFill>
                <a:srgbClr val="53565A"/>
              </a:solidFill>
            </a:endParaRPr>
          </a:p>
          <a:p>
            <a:pPr indent="-321744" lvl="1" marL="99057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AU" sz="2250">
                <a:solidFill>
                  <a:srgbClr val="53565A"/>
                </a:solidFill>
              </a:rPr>
              <a:t>Environmental effects and “nudges”</a:t>
            </a:r>
            <a:endParaRPr sz="2800"/>
          </a:p>
          <a:p>
            <a:pPr indent="-457189" lvl="0" marL="45718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Told to “find something interesting” about all-you-can-eat buffets</a:t>
            </a:r>
            <a:endParaRPr/>
          </a:p>
          <a:p>
            <a:pPr indent="-457188" lvl="0" marL="457188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 sz="2800"/>
              <a:t>"This cost us a lot of time and our own money to collect.  There's got to be something here we can salvage because it's a cool (rich &amp; unique) data set." </a:t>
            </a:r>
            <a:endParaRPr sz="2800"/>
          </a:p>
        </p:txBody>
      </p:sp>
      <p:sp>
        <p:nvSpPr>
          <p:cNvPr descr="https://img.buzzfeed.com/buzzfeed-static/static/2018-02/22/17/asset/buzzfeed-prod-fastlane-02/sub-buzz-5910-1519337798-6.jpg?output-format=auto&amp;output-quality=auto" id="84" name="Google Shape;8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12671" l="0" r="-344" t="0"/>
          <a:stretch/>
        </p:blipFill>
        <p:spPr>
          <a:xfrm>
            <a:off x="9202326" y="288808"/>
            <a:ext cx="2752628" cy="23956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8257003" y="5786430"/>
            <a:ext cx="35104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Buzzfeed Report on Wansink’s lab (Lee, 2018)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https://goo.gl/trQ62R</a:t>
            </a:r>
            <a:br>
              <a:rPr lang="en-A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Deliberate malpractice or misconduct</a:t>
            </a:r>
            <a:r>
              <a:rPr lang="en-AU"/>
              <a:t> </a:t>
            </a:r>
            <a:endParaRPr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477191" lvl="0" marL="457189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Fabrication of data</a:t>
            </a:r>
            <a:endParaRPr/>
          </a:p>
          <a:p>
            <a:pPr indent="-398642" lvl="1" marL="990574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Diederik Stapel (Behavioural economics) – 58 retracted studies (</a:t>
            </a:r>
            <a:r>
              <a:rPr lang="en-AU" u="sng">
                <a:solidFill>
                  <a:schemeClr val="hlink"/>
                </a:solidFill>
                <a:hlinkClick r:id="rId3"/>
              </a:rPr>
              <a:t>New York Times</a:t>
            </a:r>
            <a:r>
              <a:rPr lang="en-AU"/>
              <a:t>)</a:t>
            </a:r>
            <a:endParaRPr/>
          </a:p>
          <a:p>
            <a:pPr indent="-398643" lvl="1" marL="990575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Joachim Boldt (</a:t>
            </a:r>
            <a:r>
              <a:rPr lang="en-AU"/>
              <a:t>Anesthesiology</a:t>
            </a:r>
            <a:r>
              <a:rPr lang="en-AU"/>
              <a:t>) – 194 retracted studies (</a:t>
            </a:r>
            <a:r>
              <a:rPr lang="en-AU" u="sng">
                <a:solidFill>
                  <a:schemeClr val="hlink"/>
                </a:solidFill>
                <a:hlinkClick r:id="rId4"/>
              </a:rPr>
              <a:t>retractionwatch leaderboard)</a:t>
            </a:r>
            <a:endParaRPr/>
          </a:p>
          <a:p>
            <a:pPr indent="-477191" lvl="0" marL="457189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Data tampering</a:t>
            </a:r>
            <a:endParaRPr/>
          </a:p>
          <a:p>
            <a:pPr indent="-398643" lvl="1" marL="990575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See </a:t>
            </a:r>
            <a:r>
              <a:rPr lang="en-AU" u="sng">
                <a:solidFill>
                  <a:schemeClr val="hlink"/>
                </a:solidFill>
                <a:hlinkClick r:id="rId5"/>
              </a:rPr>
              <a:t>New York Times piece</a:t>
            </a:r>
            <a:r>
              <a:rPr lang="en-AU"/>
              <a:t> and Data Colada's </a:t>
            </a:r>
            <a:r>
              <a:rPr lang="en-AU" u="sng">
                <a:solidFill>
                  <a:schemeClr val="hlink"/>
                </a:solidFill>
                <a:hlinkClick r:id="rId6"/>
              </a:rPr>
              <a:t>report on Dan Ariely (Honesty) </a:t>
            </a:r>
            <a:r>
              <a:rPr lang="en-AU"/>
              <a:t>and </a:t>
            </a:r>
            <a:r>
              <a:rPr lang="en-AU" u="sng">
                <a:solidFill>
                  <a:schemeClr val="hlink"/>
                </a:solidFill>
                <a:hlinkClick r:id="rId7"/>
              </a:rPr>
              <a:t>Francesca</a:t>
            </a:r>
            <a:r>
              <a:rPr lang="en-AU" u="sng">
                <a:solidFill>
                  <a:schemeClr val="hlink"/>
                </a:solidFill>
                <a:hlinkClick r:id="rId8"/>
              </a:rPr>
              <a:t> Gino (Honesty)</a:t>
            </a:r>
            <a:endParaRPr/>
          </a:p>
          <a:p>
            <a:pPr indent="-477191" lvl="0" marL="457189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Plagiarism</a:t>
            </a:r>
            <a:endParaRPr/>
          </a:p>
          <a:p>
            <a:pPr indent="-398643" lvl="1" marL="990575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Tortured Phrases (Guillaume Cabanac, Cyril Labbé, Alexander Magazinov; Nick Wise)</a:t>
            </a:r>
            <a:endParaRPr/>
          </a:p>
          <a:p>
            <a:pPr indent="-477191" lvl="0" marL="457189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Most participant ethics</a:t>
            </a:r>
            <a:endParaRPr/>
          </a:p>
          <a:p>
            <a:pPr indent="-398642" lvl="1" marL="990574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Dan Ariely – Electric shocks (suspended from MIT)</a:t>
            </a:r>
            <a:endParaRPr/>
          </a:p>
          <a:p>
            <a:pPr indent="-477191" lvl="0" marL="457189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98429"/>
              <a:buChar char="•"/>
            </a:pPr>
            <a:r>
              <a:rPr lang="en-AU"/>
              <a:t>Lawfare, intimidation, and suppression of publication</a:t>
            </a:r>
            <a:endParaRPr/>
          </a:p>
          <a:p>
            <a:pPr indent="-398643" lvl="1" marL="990575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 u="sng">
                <a:solidFill>
                  <a:schemeClr val="hlink"/>
                </a:solidFill>
                <a:hlinkClick r:id="rId9"/>
              </a:rPr>
              <a:t>D.A.R.E drug abstinence</a:t>
            </a:r>
            <a:endParaRPr/>
          </a:p>
          <a:p>
            <a:pPr indent="-398643" lvl="1" marL="990575" rtl="0" algn="l"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99115"/>
              <a:buChar char="–"/>
            </a:pPr>
            <a:r>
              <a:rPr lang="en-AU"/>
              <a:t>Francecsa Gino suing Data Colada</a:t>
            </a:r>
            <a:endParaRPr/>
          </a:p>
        </p:txBody>
      </p:sp>
      <p:pic>
        <p:nvPicPr>
          <p:cNvPr descr="A table of words&#10;&#10;Description automatically generated" id="95" name="Google Shape;95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04775" y="4473550"/>
            <a:ext cx="3060825" cy="22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Questionable Research Practices (QRPs)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723014" y="1881963"/>
            <a:ext cx="10859386" cy="424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i="1" lang="en-AU"/>
              <a:t>“exploitation of the grey area of acceptable practice.”</a:t>
            </a:r>
            <a:endParaRPr/>
          </a:p>
          <a:p>
            <a:pPr indent="-473889" lvl="0" marL="457189" rtl="0" algn="l"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AU" sz="3500"/>
              <a:t>Researchers have to make many decisions, that do not have clear unambiguous answers:</a:t>
            </a:r>
            <a:endParaRPr/>
          </a:p>
          <a:p>
            <a:pPr indent="-390514" lvl="1" marL="990574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AU" sz="2000"/>
              <a:t>Lack clear </a:t>
            </a:r>
            <a:r>
              <a:rPr lang="en-AU" sz="2000"/>
              <a:t>research question, </a:t>
            </a:r>
            <a:r>
              <a:rPr lang="en-AU" sz="2000"/>
              <a:t>hypothesis, theory</a:t>
            </a:r>
            <a:endParaRPr sz="2000"/>
          </a:p>
          <a:p>
            <a:pPr indent="-390514" lvl="1" marL="990574" rtl="0" algn="l">
              <a:spcBef>
                <a:spcPts val="370"/>
              </a:spcBef>
              <a:spcAft>
                <a:spcPts val="0"/>
              </a:spcAft>
              <a:buSzPts val="2000"/>
              <a:buChar char="–"/>
            </a:pPr>
            <a:r>
              <a:rPr lang="en-AU" sz="2000"/>
              <a:t>Important</a:t>
            </a:r>
            <a:endParaRPr sz="2000"/>
          </a:p>
          <a:p>
            <a:pPr indent="-390514" lvl="1" marL="990574" rtl="0" algn="l">
              <a:spcBef>
                <a:spcPts val="370"/>
              </a:spcBef>
              <a:spcAft>
                <a:spcPts val="0"/>
              </a:spcAft>
              <a:buSzPts val="2000"/>
              <a:buChar char="–"/>
            </a:pPr>
            <a:r>
              <a:rPr lang="en-AU" sz="2000"/>
              <a:t>Novel</a:t>
            </a:r>
            <a:endParaRPr sz="2000"/>
          </a:p>
          <a:p>
            <a:pPr indent="-390515" lvl="1" marL="990575" rtl="0" algn="l">
              <a:spcBef>
                <a:spcPts val="370"/>
              </a:spcBef>
              <a:spcAft>
                <a:spcPts val="0"/>
              </a:spcAft>
              <a:buSzPts val="2000"/>
              <a:buChar char="–"/>
            </a:pPr>
            <a:r>
              <a:rPr lang="en-AU" sz="2000"/>
              <a:t>Statistically significant</a:t>
            </a:r>
            <a:endParaRPr sz="2000"/>
          </a:p>
          <a:p>
            <a:pPr indent="0" lvl="0" marL="457188" rtl="0" algn="l">
              <a:spcBef>
                <a:spcPts val="647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QRPs:</a:t>
            </a:r>
            <a:br>
              <a:rPr lang="en-AU"/>
            </a:br>
            <a:r>
              <a:rPr i="1" lang="en-AU"/>
              <a:t>Study</a:t>
            </a:r>
            <a:endParaRPr/>
          </a:p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789" lvl="0" marL="45718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2400"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AU" sz="2400"/>
              <a:t>Failing to report all of a study’s dependent measures</a:t>
            </a:r>
            <a:endParaRPr i="1" sz="2400"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AU" sz="2400"/>
              <a:t>Failing to report all of a study’s conditions</a:t>
            </a:r>
            <a:endParaRPr i="1" sz="2400"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AU" sz="2400"/>
              <a:t>Selectively reporting studies that "worked"</a:t>
            </a:r>
            <a:endParaRPr i="1" sz="2400"/>
          </a:p>
          <a:p>
            <a:pPr indent="-457189" lvl="0" marL="457189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AU" sz="2400"/>
              <a:t>Selective removal/ inclusion of outliers</a:t>
            </a:r>
            <a:endParaRPr i="1" sz="2400"/>
          </a:p>
          <a:p>
            <a:pPr indent="0" lvl="0" marL="457188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/>
          <p:nvPr/>
        </p:nvSpPr>
        <p:spPr>
          <a:xfrm>
            <a:off x="10539266" y="5163183"/>
            <a:ext cx="1436711" cy="12464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8858"/>
              <a:buFont typeface="Calibri"/>
              <a:buNone/>
            </a:pPr>
            <a:r>
              <a:rPr lang="en-AU"/>
              <a:t>QRPs:</a:t>
            </a:r>
            <a:br>
              <a:rPr lang="en-AU"/>
            </a:br>
            <a:r>
              <a:rPr i="1" lang="en-AU"/>
              <a:t>Study</a:t>
            </a:r>
            <a:endParaRPr/>
          </a:p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609600" y="1600201"/>
            <a:ext cx="533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i="1" lang="en-AU"/>
              <a:t>P-hacking / B-hacking</a:t>
            </a:r>
            <a:endParaRPr i="1"/>
          </a:p>
          <a:p>
            <a:pPr indent="0" lvl="0" marL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AU" sz="2400"/>
              <a:t>Unplanned and undisclosed flexibility in analysis - running multiple analyses until you “find something”.</a:t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2400"/>
          </a:p>
          <a:p>
            <a:pPr indent="-304789" lvl="0" marL="457189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 sz="2400"/>
          </a:p>
          <a:p>
            <a:pPr indent="-186234" lvl="0" marL="457189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i="1"/>
          </a:p>
        </p:txBody>
      </p:sp>
      <p:sp>
        <p:nvSpPr>
          <p:cNvPr id="120" name="Google Shape;120;p9"/>
          <p:cNvSpPr/>
          <p:nvPr/>
        </p:nvSpPr>
        <p:spPr>
          <a:xfrm>
            <a:off x="8086835" y="5756832"/>
            <a:ext cx="38891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Schönbrodt</a:t>
            </a:r>
            <a:br>
              <a:rPr b="0" i="0" lang="en-A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AU" sz="14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https://osf.io/bh7zv/?action=download&amp;version=1</a:t>
            </a:r>
            <a:br>
              <a:rPr b="0" i="0" lang="en-A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NwQ5NLWmKTQqK_BuIbvg5RCVuGVBV7HJm2Avk_Qf5oosy86z99r54mMTts38kFIyMgInuVfD_nABfIiLSlFSLaNBFmSGNvEliTvgzqChRjH2xlUu3tdHi-Oe6BKKp3IT4sezc02G" id="121" name="Google Shape;121;p9"/>
          <p:cNvPicPr preferRelativeResize="0"/>
          <p:nvPr/>
        </p:nvPicPr>
        <p:blipFill rotWithShape="1">
          <a:blip r:embed="rId4">
            <a:alphaModFix/>
          </a:blip>
          <a:srcRect b="0" l="0" r="0" t="58153"/>
          <a:stretch/>
        </p:blipFill>
        <p:spPr>
          <a:xfrm>
            <a:off x="6432925" y="3967180"/>
            <a:ext cx="5449126" cy="1657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NwQ5NLWmKTQqK_BuIbvg5RCVuGVBV7HJm2Avk_Qf5oosy86z99r54mMTts38kFIyMgInuVfD_nABfIiLSlFSLaNBFmSGNvEliTvgzqChRjH2xlUu3tdHi-Oe6BKKp3IT4sezc02G" id="122" name="Google Shape;1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2927" y="1664312"/>
            <a:ext cx="5449122" cy="395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Custom 3">
      <a:dk1>
        <a:srgbClr val="53565A"/>
      </a:dk1>
      <a:lt1>
        <a:srgbClr val="FFFFFF"/>
      </a:lt1>
      <a:dk2>
        <a:srgbClr val="CB6015"/>
      </a:dk2>
      <a:lt2>
        <a:srgbClr val="426DA9"/>
      </a:lt2>
      <a:accent1>
        <a:srgbClr val="93328E"/>
      </a:accent1>
      <a:accent2>
        <a:srgbClr val="4C4184"/>
      </a:accent2>
      <a:accent3>
        <a:srgbClr val="008578"/>
      </a:accent3>
      <a:accent4>
        <a:srgbClr val="658D1B"/>
      </a:accent4>
      <a:accent5>
        <a:srgbClr val="BFB800"/>
      </a:accent5>
      <a:accent6>
        <a:srgbClr val="B1B3B3"/>
      </a:accent6>
      <a:hlink>
        <a:srgbClr val="75787B"/>
      </a:hlink>
      <a:folHlink>
        <a:srgbClr val="6CACE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2018-04-13T11:57:59Z</dcterms:created>
  <dc:creator>Blake Cavve</dc:creator>
</cp:coreProperties>
</file>