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86" r:id="rId2"/>
  </p:sldMasterIdLst>
  <p:notesMasterIdLst>
    <p:notesMasterId r:id="rId37"/>
  </p:notesMasterIdLst>
  <p:sldIdLst>
    <p:sldId id="256" r:id="rId3"/>
    <p:sldId id="276" r:id="rId4"/>
    <p:sldId id="301" r:id="rId5"/>
    <p:sldId id="320" r:id="rId6"/>
    <p:sldId id="323" r:id="rId7"/>
    <p:sldId id="318" r:id="rId8"/>
    <p:sldId id="298" r:id="rId9"/>
    <p:sldId id="258" r:id="rId10"/>
    <p:sldId id="303" r:id="rId11"/>
    <p:sldId id="316" r:id="rId12"/>
    <p:sldId id="304" r:id="rId13"/>
    <p:sldId id="305" r:id="rId14"/>
    <p:sldId id="306" r:id="rId15"/>
    <p:sldId id="311" r:id="rId16"/>
    <p:sldId id="312" r:id="rId17"/>
    <p:sldId id="313" r:id="rId18"/>
    <p:sldId id="314" r:id="rId19"/>
    <p:sldId id="317" r:id="rId20"/>
    <p:sldId id="315" r:id="rId21"/>
    <p:sldId id="267" r:id="rId22"/>
    <p:sldId id="268" r:id="rId23"/>
    <p:sldId id="325" r:id="rId24"/>
    <p:sldId id="266" r:id="rId25"/>
    <p:sldId id="274" r:id="rId26"/>
    <p:sldId id="275" r:id="rId27"/>
    <p:sldId id="270" r:id="rId28"/>
    <p:sldId id="271" r:id="rId29"/>
    <p:sldId id="277" r:id="rId30"/>
    <p:sldId id="280" r:id="rId31"/>
    <p:sldId id="278" r:id="rId32"/>
    <p:sldId id="322" r:id="rId33"/>
    <p:sldId id="279" r:id="rId34"/>
    <p:sldId id="297" r:id="rId35"/>
    <p:sldId id="28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is, Cecile (Data61, Marsfield)" initials="PC(M" lastIdx="3" clrIdx="0">
    <p:extLst>
      <p:ext uri="{19B8F6BF-5375-455C-9EA6-DF929625EA0E}">
        <p15:presenceInfo xmlns:p15="http://schemas.microsoft.com/office/powerpoint/2012/main" userId="S-1-5-21-61289985-2027487937-1858953157-79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6" autoAdjust="0"/>
    <p:restoredTop sz="79525" autoAdjust="0"/>
  </p:normalViewPr>
  <p:slideViewPr>
    <p:cSldViewPr snapToGrid="0">
      <p:cViewPr varScale="1">
        <p:scale>
          <a:sx n="55" d="100"/>
          <a:sy n="55" d="100"/>
        </p:scale>
        <p:origin x="8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0176E-FD14-4BA2-8220-51080F3B49FA}" type="datetimeFigureOut">
              <a:rPr lang="en-AU" smtClean="0"/>
              <a:t>5/07/2019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6FC7C-9417-4E7E-9DE1-4C39505A2E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714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1051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2021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5156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300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016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2245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9804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1695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4205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395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1866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fontAlgn="t"/>
                <a:endParaRPr lang="en-AU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AU" dirty="0" smtClean="0"/>
                  <a:t>Humans are heavily influenced by their immediate environment</a:t>
                </a:r>
              </a:p>
              <a:p>
                <a:r>
                  <a:rPr lang="en-AU" b="1" dirty="0" smtClean="0"/>
                  <a:t>Lewin’s Field Theory</a:t>
                </a:r>
                <a:r>
                  <a:rPr lang="en-AU" dirty="0" smtClean="0"/>
                  <a:t>:</a:t>
                </a:r>
              </a:p>
              <a:p>
                <a:pPr/>
                <a:r>
                  <a:rPr lang="en-AU" b="1" i="0" smtClean="0">
                    <a:latin typeface="Cambria Math" panose="02040503050406030204" pitchFamily="18" charset="0"/>
                  </a:rPr>
                  <a:t>𝑩= </a:t>
                </a:r>
                <a:r>
                  <a:rPr lang="en-AU" b="1" i="0" dirty="0" smtClean="0">
                    <a:latin typeface="Cambria Math" panose="02040503050406030204" pitchFamily="18" charset="0"/>
                  </a:rPr>
                  <a:t>𝑓</a:t>
                </a:r>
                <a:r>
                  <a:rPr lang="en-AU" b="1" i="0" dirty="0">
                    <a:latin typeface="Cambria Math" panose="02040503050406030204" pitchFamily="18" charset="0"/>
                  </a:rPr>
                  <a:t>(𝒑,</a:t>
                </a:r>
                <a:r>
                  <a:rPr lang="en-AU" b="1" i="0" dirty="0" smtClean="0">
                    <a:latin typeface="Cambria Math" panose="02040503050406030204" pitchFamily="18" charset="0"/>
                  </a:rPr>
                  <a:t>𝒆)</a:t>
                </a:r>
                <a:endParaRPr lang="en-AU" dirty="0"/>
              </a:p>
              <a:p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8145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1710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7681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0785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4692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246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6452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5902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0482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438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7358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55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332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FC7C-9417-4E7E-9DE1-4C39505A2EA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949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2233126"/>
            <a:ext cx="3903133" cy="1518442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359400" y="1"/>
            <a:ext cx="0" cy="361582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20268" y="3151145"/>
            <a:ext cx="4656666" cy="243877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5992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932536"/>
            <a:ext cx="12192000" cy="249593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7733" y="3793652"/>
            <a:ext cx="3759200" cy="1796268"/>
          </a:xfrm>
        </p:spPr>
        <p:txBody>
          <a:bodyPr anchor="b"/>
          <a:lstStyle>
            <a:lvl1pPr marL="0" indent="0" algn="l"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15067" y="2239779"/>
            <a:ext cx="4080933" cy="3409417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62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ar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14341" y="3147248"/>
            <a:ext cx="3657696" cy="56350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7" name="Group 6"/>
          <p:cNvGrpSpPr/>
          <p:nvPr/>
        </p:nvGrpSpPr>
        <p:grpSpPr>
          <a:xfrm rot="2700000">
            <a:off x="3713510" y="3307451"/>
            <a:ext cx="380049" cy="243097"/>
            <a:chOff x="4700814" y="3860800"/>
            <a:chExt cx="907506" cy="580572"/>
          </a:xfrm>
        </p:grpSpPr>
        <p:sp>
          <p:nvSpPr>
            <p:cNvPr id="5" name="Circle: Hollow 4"/>
            <p:cNvSpPr/>
            <p:nvPr userDrawn="1"/>
          </p:nvSpPr>
          <p:spPr>
            <a:xfrm>
              <a:off x="4700814" y="3860800"/>
              <a:ext cx="580572" cy="580572"/>
            </a:xfrm>
            <a:prstGeom prst="donut">
              <a:avLst>
                <a:gd name="adj" fmla="val 1064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Rectangle: Rounded Corners 5"/>
            <p:cNvSpPr/>
            <p:nvPr userDrawn="1"/>
          </p:nvSpPr>
          <p:spPr>
            <a:xfrm>
              <a:off x="5225143" y="4107542"/>
              <a:ext cx="383177" cy="9107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7128" y="3171718"/>
            <a:ext cx="2770434" cy="502082"/>
          </a:xfrm>
        </p:spPr>
        <p:txBody>
          <a:bodyPr anchor="ctr">
            <a:norm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93915" y="3147248"/>
            <a:ext cx="1485249" cy="56350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399154" y="3239164"/>
            <a:ext cx="1269173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grpSp>
        <p:nvGrpSpPr>
          <p:cNvPr id="17" name="Group 16"/>
          <p:cNvGrpSpPr/>
          <p:nvPr/>
        </p:nvGrpSpPr>
        <p:grpSpPr>
          <a:xfrm rot="20515710">
            <a:off x="10285876" y="7215083"/>
            <a:ext cx="319314" cy="671390"/>
            <a:chOff x="3991428" y="1654628"/>
            <a:chExt cx="478971" cy="1006929"/>
          </a:xfrm>
          <a:solidFill>
            <a:schemeClr val="bg1"/>
          </a:solidFill>
        </p:grpSpPr>
        <p:sp>
          <p:nvSpPr>
            <p:cNvPr id="15" name="Isosceles Triangle 14"/>
            <p:cNvSpPr/>
            <p:nvPr userDrawn="1"/>
          </p:nvSpPr>
          <p:spPr>
            <a:xfrm>
              <a:off x="3991428" y="1654628"/>
              <a:ext cx="478971" cy="725714"/>
            </a:xfrm>
            <a:custGeom>
              <a:avLst/>
              <a:gdLst>
                <a:gd name="connsiteX0" fmla="*/ 0 w 478971"/>
                <a:gd name="connsiteY0" fmla="*/ 725714 h 725714"/>
                <a:gd name="connsiteX1" fmla="*/ 239486 w 478971"/>
                <a:gd name="connsiteY1" fmla="*/ 0 h 725714"/>
                <a:gd name="connsiteX2" fmla="*/ 478971 w 478971"/>
                <a:gd name="connsiteY2" fmla="*/ 725714 h 725714"/>
                <a:gd name="connsiteX3" fmla="*/ 0 w 478971"/>
                <a:gd name="connsiteY3" fmla="*/ 725714 h 725714"/>
                <a:gd name="connsiteX0" fmla="*/ 0 w 478971"/>
                <a:gd name="connsiteY0" fmla="*/ 725714 h 726622"/>
                <a:gd name="connsiteX1" fmla="*/ 239486 w 478971"/>
                <a:gd name="connsiteY1" fmla="*/ 0 h 726622"/>
                <a:gd name="connsiteX2" fmla="*/ 478971 w 478971"/>
                <a:gd name="connsiteY2" fmla="*/ 725714 h 726622"/>
                <a:gd name="connsiteX3" fmla="*/ 237672 w 478971"/>
                <a:gd name="connsiteY3" fmla="*/ 726622 h 726622"/>
                <a:gd name="connsiteX4" fmla="*/ 0 w 478971"/>
                <a:gd name="connsiteY4" fmla="*/ 725714 h 726622"/>
                <a:gd name="connsiteX0" fmla="*/ 0 w 478971"/>
                <a:gd name="connsiteY0" fmla="*/ 725714 h 725714"/>
                <a:gd name="connsiteX1" fmla="*/ 239486 w 478971"/>
                <a:gd name="connsiteY1" fmla="*/ 0 h 725714"/>
                <a:gd name="connsiteX2" fmla="*/ 478971 w 478971"/>
                <a:gd name="connsiteY2" fmla="*/ 725714 h 725714"/>
                <a:gd name="connsiteX3" fmla="*/ 231322 w 478971"/>
                <a:gd name="connsiteY3" fmla="*/ 637722 h 725714"/>
                <a:gd name="connsiteX4" fmla="*/ 0 w 478971"/>
                <a:gd name="connsiteY4" fmla="*/ 725714 h 72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971" h="725714">
                  <a:moveTo>
                    <a:pt x="0" y="725714"/>
                  </a:moveTo>
                  <a:lnTo>
                    <a:pt x="239486" y="0"/>
                  </a:lnTo>
                  <a:lnTo>
                    <a:pt x="478971" y="725714"/>
                  </a:lnTo>
                  <a:lnTo>
                    <a:pt x="231322" y="637722"/>
                  </a:lnTo>
                  <a:lnTo>
                    <a:pt x="0" y="7257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175757" y="2255156"/>
              <a:ext cx="110312" cy="4064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77098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1"/>
                            </p:stCondLst>
                            <p:childTnLst>
                              <p:par>
                                <p:cTn id="21" presetID="42" presetClass="path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2.19478E-6 L -0.14575 -0.5463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31" y="-26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1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51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1000"/>
                  </p:stCondLst>
                  <p:iterate type="lt">
                    <p:tmAbs val="1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42140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2925657"/>
            <a:ext cx="10320867" cy="905070"/>
          </a:xfrm>
        </p:spPr>
        <p:txBody>
          <a:bodyPr anchor="b">
            <a:normAutofit/>
          </a:bodyPr>
          <a:lstStyle>
            <a:lvl1pPr algn="ctr">
              <a:defRPr sz="5334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015068" y="3801490"/>
            <a:ext cx="8161866" cy="2970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015068" y="5510696"/>
            <a:ext cx="8161866" cy="1043515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067"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838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4347468" y="1680199"/>
            <a:ext cx="3497062" cy="3497602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619619" y="1952309"/>
            <a:ext cx="2952763" cy="2953219"/>
          </a:xfrm>
          <a:solidFill>
            <a:schemeClr val="tx1"/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23056" y="2337160"/>
            <a:ext cx="2945889" cy="1091310"/>
          </a:xfrm>
        </p:spPr>
        <p:txBody>
          <a:bodyPr anchor="b">
            <a:norm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23056" y="3472475"/>
            <a:ext cx="2945889" cy="642960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015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FEE8-42A7-4DC7-AC46-6CAB33B0A81B}" type="datetimeFigureOut">
              <a:rPr lang="en-AU" smtClean="0"/>
              <a:t>5/07/2019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61330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2925657"/>
            <a:ext cx="10320867" cy="905070"/>
          </a:xfrm>
        </p:spPr>
        <p:txBody>
          <a:bodyPr anchor="b">
            <a:normAutofit/>
          </a:bodyPr>
          <a:lstStyle>
            <a:lvl1pPr algn="ctr">
              <a:defRPr sz="5334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015068" y="3801490"/>
            <a:ext cx="8161866" cy="2970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015068" y="5510696"/>
            <a:ext cx="8161866" cy="1043515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067"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24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4347468" y="1680199"/>
            <a:ext cx="3497062" cy="3497602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4619619" y="1952309"/>
            <a:ext cx="2952763" cy="2953219"/>
          </a:xfrm>
          <a:solidFill>
            <a:schemeClr val="tx1"/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23056" y="2337160"/>
            <a:ext cx="2945889" cy="1091310"/>
          </a:xfrm>
        </p:spPr>
        <p:txBody>
          <a:bodyPr anchor="b">
            <a:normAutofit/>
          </a:bodyPr>
          <a:lstStyle>
            <a:lvl1pPr algn="ctr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23056" y="3472475"/>
            <a:ext cx="2945889" cy="642960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809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1295400" y="1858475"/>
            <a:ext cx="3139505" cy="3139990"/>
          </a:xfrm>
          <a:solidFill>
            <a:schemeClr val="tx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1539724" y="2102837"/>
            <a:ext cx="2650858" cy="2651267"/>
          </a:xfrm>
          <a:solidFill>
            <a:schemeClr val="bg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39724" y="2422201"/>
            <a:ext cx="2650858" cy="2012539"/>
          </a:xfrm>
        </p:spPr>
        <p:txBody>
          <a:bodyPr anchor="ctr">
            <a:normAutofit/>
          </a:bodyPr>
          <a:lstStyle>
            <a:lvl1pPr algn="ctr">
              <a:defRPr sz="2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71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7757095" y="1858475"/>
            <a:ext cx="3139505" cy="3139990"/>
          </a:xfrm>
          <a:solidFill>
            <a:schemeClr val="tx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8001419" y="2102837"/>
            <a:ext cx="2650858" cy="2651267"/>
          </a:xfrm>
          <a:solidFill>
            <a:schemeClr val="bg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001419" y="2422201"/>
            <a:ext cx="2650858" cy="2012539"/>
          </a:xfrm>
        </p:spPr>
        <p:txBody>
          <a:bodyPr anchor="ctr">
            <a:normAutofit/>
          </a:bodyPr>
          <a:lstStyle>
            <a:lvl1pPr algn="ctr">
              <a:defRPr sz="2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64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2561901"/>
            <a:ext cx="3805767" cy="1733139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50667" y="2305060"/>
            <a:ext cx="3805767" cy="2247881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57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image and 3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847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35567" y="4422706"/>
            <a:ext cx="2805161" cy="149645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35567" y="3983147"/>
            <a:ext cx="2805161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 baseline="0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93420" y="4422706"/>
            <a:ext cx="2805161" cy="149645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93420" y="3983147"/>
            <a:ext cx="2805161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451273" y="4422706"/>
            <a:ext cx="2805161" cy="149645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451273" y="3983147"/>
            <a:ext cx="2805161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2523401"/>
            <a:ext cx="9601200" cy="90507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41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878402"/>
            <a:ext cx="5160434" cy="1241011"/>
          </a:xfr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1" y="2119413"/>
            <a:ext cx="5160433" cy="1309058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62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1" y="0"/>
            <a:ext cx="5873447" cy="6858000"/>
          </a:xfrm>
          <a:gradFill flip="none" rotWithShape="1"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955823"/>
            <a:ext cx="5624891" cy="1874829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48267" y="3009856"/>
            <a:ext cx="3570515" cy="198382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624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-5" y="3611265"/>
            <a:ext cx="12192001" cy="3246732"/>
          </a:xfr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015067" y="4443908"/>
            <a:ext cx="8161867" cy="145826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479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wide image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932536"/>
            <a:ext cx="6096000" cy="249593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96000" y="3423224"/>
            <a:ext cx="6096000" cy="249593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344834" y="1410637"/>
            <a:ext cx="3456517" cy="1496453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3704800"/>
            <a:ext cx="3450167" cy="194539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3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2180503"/>
            <a:ext cx="4751916" cy="249593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2013887"/>
            <a:ext cx="4814603" cy="761059"/>
          </a:xfr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3364736"/>
            <a:ext cx="4814603" cy="1312761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693956"/>
            <a:ext cx="4814603" cy="467587"/>
          </a:xfrm>
        </p:spPr>
        <p:txBody>
          <a:bodyPr anchor="t">
            <a:norm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549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058"/>
            <a:ext cx="4340423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sz="12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15067" y="1700734"/>
            <a:ext cx="3456516" cy="345653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1595814"/>
            <a:ext cx="4080933" cy="1274211"/>
          </a:xfr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4123696"/>
            <a:ext cx="4080933" cy="1034574"/>
          </a:xfrm>
        </p:spPr>
        <p:txBody>
          <a:bodyPr anchor="b"/>
          <a:lstStyle>
            <a:lvl1pPr marL="190510" indent="-190510" algn="just">
              <a:spcBef>
                <a:spcPts val="0"/>
              </a:spcBef>
              <a:buFont typeface="Wingdings" panose="05000000000000000000" pitchFamily="2" charset="2"/>
              <a:buChar char="l"/>
              <a:defRPr>
                <a:solidFill>
                  <a:schemeClr val="accent4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936767"/>
            <a:ext cx="4080933" cy="1043768"/>
          </a:xfrm>
        </p:spPr>
        <p:txBody>
          <a:bodyPr anchor="t"/>
          <a:lstStyle>
            <a:lvl1pPr marL="190510" indent="-190510" algn="just">
              <a:spcBef>
                <a:spcPts val="0"/>
              </a:spcBef>
              <a:buFont typeface="Wingdings" panose="05000000000000000000" pitchFamily="2" charset="2"/>
              <a:buChar char="l"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816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67" y="0"/>
            <a:ext cx="381635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943470" y="1846750"/>
            <a:ext cx="4954433" cy="1518442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14720" y="3428471"/>
            <a:ext cx="617728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956170" y="3574543"/>
            <a:ext cx="4954433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602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-529"/>
            <a:ext cx="3487615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31628" y="1820530"/>
            <a:ext cx="3024805" cy="3215881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487615" y="-1058"/>
            <a:ext cx="4340423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sz="120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085069" y="2799964"/>
            <a:ext cx="3145515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085069" y="2322643"/>
            <a:ext cx="3145515" cy="424810"/>
          </a:xfrm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69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440084" y="0"/>
            <a:ext cx="381635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932537"/>
            <a:ext cx="4954433" cy="243265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4" name="Straight Connector 13"/>
          <p:cNvCxnSpPr>
            <a:endCxn id="11" idx="1"/>
          </p:cNvCxnSpPr>
          <p:nvPr/>
        </p:nvCxnSpPr>
        <p:spPr>
          <a:xfrm>
            <a:off x="1011767" y="3428471"/>
            <a:ext cx="6428316" cy="52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48267" y="3574543"/>
            <a:ext cx="4954433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5405" y="6411940"/>
            <a:ext cx="4521200" cy="365125"/>
          </a:xfrm>
        </p:spPr>
        <p:txBody>
          <a:bodyPr/>
          <a:lstStyle>
            <a:lvl1pPr algn="l">
              <a:defRPr/>
            </a:lvl1pPr>
          </a:lstStyle>
          <a:p>
            <a:endParaRPr lang="en-A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05405" y="5919158"/>
            <a:ext cx="812800" cy="675343"/>
          </a:xfrm>
        </p:spPr>
        <p:txBody>
          <a:bodyPr/>
          <a:lstStyle>
            <a:lvl1pPr algn="l">
              <a:defRPr/>
            </a:lvl1pPr>
          </a:lstStyle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529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imag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04385" y="-529"/>
            <a:ext cx="3487615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2422731"/>
            <a:ext cx="3016853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4363962" y="-1058"/>
            <a:ext cx="4340423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sz="120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970716" y="2687646"/>
            <a:ext cx="3126917" cy="217645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70716" y="2210325"/>
            <a:ext cx="3126917" cy="424810"/>
          </a:xfrm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5405" y="6411940"/>
            <a:ext cx="4058557" cy="365125"/>
          </a:xfrm>
        </p:spPr>
        <p:txBody>
          <a:bodyPr/>
          <a:lstStyle>
            <a:lvl1pPr algn="l">
              <a:defRPr/>
            </a:lvl1pPr>
          </a:lstStyle>
          <a:p>
            <a:endParaRPr lang="en-A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05405" y="5919158"/>
            <a:ext cx="812800" cy="675343"/>
          </a:xfrm>
        </p:spPr>
        <p:txBody>
          <a:bodyPr/>
          <a:lstStyle>
            <a:lvl1pPr algn="l">
              <a:defRPr/>
            </a:lvl1pPr>
          </a:lstStyle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598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imag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04385" y="-529"/>
            <a:ext cx="3487615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2422731"/>
            <a:ext cx="3016853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4363962" y="-1058"/>
            <a:ext cx="4340423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sz="120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970716" y="1953116"/>
            <a:ext cx="3126917" cy="1448539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70716" y="1471007"/>
            <a:ext cx="3126917" cy="429599"/>
          </a:xfrm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5405" y="6411940"/>
            <a:ext cx="4058557" cy="365125"/>
          </a:xfrm>
        </p:spPr>
        <p:txBody>
          <a:bodyPr/>
          <a:lstStyle>
            <a:lvl1pPr algn="l">
              <a:defRPr/>
            </a:lvl1pPr>
          </a:lstStyle>
          <a:p>
            <a:endParaRPr lang="en-A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05405" y="5919158"/>
            <a:ext cx="812800" cy="675343"/>
          </a:xfrm>
        </p:spPr>
        <p:txBody>
          <a:bodyPr/>
          <a:lstStyle>
            <a:lvl1pPr algn="l">
              <a:defRPr/>
            </a:lvl1pPr>
          </a:lstStyle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970716" y="4142541"/>
            <a:ext cx="3126917" cy="1448539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970716" y="3660431"/>
            <a:ext cx="3126917" cy="429599"/>
          </a:xfrm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496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5067" y="2493893"/>
            <a:ext cx="8161867" cy="82201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015067" y="3428471"/>
            <a:ext cx="8161867" cy="2161450"/>
          </a:xfrm>
        </p:spPr>
        <p:txBody>
          <a:bodyPr anchor="t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333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0" y="-1058"/>
            <a:ext cx="4340423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sz="120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92191" y="2422731"/>
            <a:ext cx="3556042" cy="201253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263848" y="955823"/>
            <a:ext cx="5992585" cy="247264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196114" y="3710999"/>
            <a:ext cx="6134705" cy="2208159"/>
          </a:xfrm>
        </p:spPr>
        <p:txBody>
          <a:bodyPr numCol="1" spcCol="540000"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896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ed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926281" y="2372347"/>
            <a:ext cx="3250653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0" y="-1058"/>
            <a:ext cx="4340423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sz="120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92191" y="2422731"/>
            <a:ext cx="3556042" cy="201253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0" y="955823"/>
            <a:ext cx="701662" cy="701770"/>
            <a:chOff x="9144000" y="1433513"/>
            <a:chExt cx="1408161" cy="1408161"/>
          </a:xfrm>
        </p:grpSpPr>
        <p:sp>
          <p:nvSpPr>
            <p:cNvPr id="7" name="Rectangle 6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204413" y="1003218"/>
            <a:ext cx="48330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926281" y="1335575"/>
            <a:ext cx="3250653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926281" y="955823"/>
            <a:ext cx="3250653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096000" y="2372347"/>
            <a:ext cx="701662" cy="701770"/>
            <a:chOff x="9144000" y="1433513"/>
            <a:chExt cx="1408161" cy="1408161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04413" y="2419742"/>
            <a:ext cx="48330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926281" y="2752099"/>
            <a:ext cx="3250653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096000" y="3788871"/>
            <a:ext cx="701662" cy="701770"/>
            <a:chOff x="9144000" y="1433513"/>
            <a:chExt cx="1408161" cy="1408161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04413" y="3836266"/>
            <a:ext cx="48330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926281" y="4168623"/>
            <a:ext cx="3250653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926281" y="3788871"/>
            <a:ext cx="3250653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6096000" y="5205395"/>
            <a:ext cx="701662" cy="7017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Rectangle 32"/>
          <p:cNvSpPr/>
          <p:nvPr userDrawn="1"/>
        </p:nvSpPr>
        <p:spPr>
          <a:xfrm>
            <a:off x="6204413" y="5313825"/>
            <a:ext cx="484836" cy="484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Text Placeholder 5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204413" y="5252789"/>
            <a:ext cx="48330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926281" y="5585146"/>
            <a:ext cx="3250653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926281" y="5205395"/>
            <a:ext cx="3250653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857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0" y="-1058"/>
            <a:ext cx="4340423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sz="120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92191" y="2422731"/>
            <a:ext cx="3556042" cy="201253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0" y="955823"/>
            <a:ext cx="701662" cy="701770"/>
            <a:chOff x="9144000" y="1433513"/>
            <a:chExt cx="1408161" cy="1408161"/>
          </a:xfrm>
        </p:grpSpPr>
        <p:sp>
          <p:nvSpPr>
            <p:cNvPr id="7" name="Rectangle 6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204413" y="1003218"/>
            <a:ext cx="48330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926281" y="1335575"/>
            <a:ext cx="3250653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926281" y="955823"/>
            <a:ext cx="3250653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096000" y="2018216"/>
            <a:ext cx="701662" cy="701770"/>
            <a:chOff x="9144000" y="1433513"/>
            <a:chExt cx="1408161" cy="1408161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04413" y="2065611"/>
            <a:ext cx="48330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926281" y="2397968"/>
            <a:ext cx="3250653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926281" y="2018216"/>
            <a:ext cx="3250653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096000" y="3080609"/>
            <a:ext cx="701662" cy="701770"/>
            <a:chOff x="9144000" y="1433513"/>
            <a:chExt cx="1408161" cy="1408161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04413" y="3128003"/>
            <a:ext cx="48330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926281" y="3460361"/>
            <a:ext cx="3250653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926281" y="3080609"/>
            <a:ext cx="3250653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6096000" y="4143002"/>
            <a:ext cx="701662" cy="701770"/>
            <a:chOff x="9144000" y="1433513"/>
            <a:chExt cx="1408161" cy="1408161"/>
          </a:xfrm>
        </p:grpSpPr>
        <p:sp>
          <p:nvSpPr>
            <p:cNvPr id="26" name="Rectangle 25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204413" y="4190396"/>
            <a:ext cx="48330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926281" y="4522753"/>
            <a:ext cx="3250653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926281" y="4143002"/>
            <a:ext cx="3250653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6096000" y="5205395"/>
            <a:ext cx="701662" cy="701770"/>
            <a:chOff x="9144000" y="1433513"/>
            <a:chExt cx="1408161" cy="1408161"/>
          </a:xfrm>
        </p:grpSpPr>
        <p:sp>
          <p:nvSpPr>
            <p:cNvPr id="32" name="Rectangle 31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204413" y="5252789"/>
            <a:ext cx="48330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926281" y="5585146"/>
            <a:ext cx="3250653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926281" y="5205395"/>
            <a:ext cx="3250653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69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5 item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0" y="-1058"/>
            <a:ext cx="4340423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sz="120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92191" y="2422731"/>
            <a:ext cx="3556042" cy="201253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5865146" y="724933"/>
            <a:ext cx="932516" cy="932660"/>
            <a:chOff x="9144000" y="1433513"/>
            <a:chExt cx="1408161" cy="1408161"/>
          </a:xfrm>
        </p:grpSpPr>
        <p:sp>
          <p:nvSpPr>
            <p:cNvPr id="38" name="Rectangle 37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4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09228" y="871893"/>
            <a:ext cx="644352" cy="641595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926281" y="1157058"/>
            <a:ext cx="3250653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926280" y="717268"/>
            <a:ext cx="3250653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5865146" y="1787326"/>
            <a:ext cx="932516" cy="932660"/>
            <a:chOff x="9144000" y="1433513"/>
            <a:chExt cx="1408161" cy="1408161"/>
          </a:xfrm>
        </p:grpSpPr>
        <p:sp>
          <p:nvSpPr>
            <p:cNvPr id="44" name="Rectangle 43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4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009228" y="1921506"/>
            <a:ext cx="644352" cy="654375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926281" y="2221393"/>
            <a:ext cx="3250653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926281" y="1781970"/>
            <a:ext cx="3250653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5865146" y="2849719"/>
            <a:ext cx="932516" cy="932660"/>
            <a:chOff x="9144000" y="1433513"/>
            <a:chExt cx="1408161" cy="1408161"/>
          </a:xfrm>
        </p:grpSpPr>
        <p:sp>
          <p:nvSpPr>
            <p:cNvPr id="50" name="Rectangle 49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5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013034" y="2993823"/>
            <a:ext cx="640545" cy="644452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926281" y="3285728"/>
            <a:ext cx="3250653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926281" y="2846672"/>
            <a:ext cx="3250653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5865146" y="3912112"/>
            <a:ext cx="932516" cy="932660"/>
            <a:chOff x="9144000" y="1433513"/>
            <a:chExt cx="1408161" cy="1408161"/>
          </a:xfrm>
        </p:grpSpPr>
        <p:sp>
          <p:nvSpPr>
            <p:cNvPr id="56" name="Rectangle 55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5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009228" y="4056216"/>
            <a:ext cx="644352" cy="644452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926281" y="4350063"/>
            <a:ext cx="3250653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926281" y="3911374"/>
            <a:ext cx="3250653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5865146" y="4974505"/>
            <a:ext cx="932516" cy="932660"/>
            <a:chOff x="9144000" y="1433513"/>
            <a:chExt cx="1408161" cy="1408161"/>
          </a:xfrm>
        </p:grpSpPr>
        <p:sp>
          <p:nvSpPr>
            <p:cNvPr id="62" name="Rectangle 61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6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009227" y="5118609"/>
            <a:ext cx="644351" cy="644452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926279" y="5414400"/>
            <a:ext cx="3250653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926279" y="4976075"/>
            <a:ext cx="3250653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226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0" y="-1058"/>
            <a:ext cx="4340423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sz="120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92191" y="2422731"/>
            <a:ext cx="3556042" cy="201253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115986" y="2017568"/>
            <a:ext cx="701662" cy="701770"/>
            <a:chOff x="9144000" y="1433513"/>
            <a:chExt cx="1408161" cy="1408161"/>
          </a:xfrm>
        </p:grpSpPr>
        <p:sp>
          <p:nvSpPr>
            <p:cNvPr id="7" name="Rectangle 6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224399" y="2064962"/>
            <a:ext cx="48330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946267" y="2397319"/>
            <a:ext cx="2085148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46267" y="2017568"/>
            <a:ext cx="2085148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115986" y="3079961"/>
            <a:ext cx="701662" cy="701770"/>
            <a:chOff x="9144000" y="1433513"/>
            <a:chExt cx="1408161" cy="1408161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224399" y="3127355"/>
            <a:ext cx="48330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946267" y="3459713"/>
            <a:ext cx="2085148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946267" y="3079961"/>
            <a:ext cx="2085148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115986" y="4142354"/>
            <a:ext cx="701662" cy="701770"/>
            <a:chOff x="9144000" y="1433513"/>
            <a:chExt cx="1408161" cy="1408161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224399" y="4189748"/>
            <a:ext cx="48330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946267" y="4522105"/>
            <a:ext cx="2085148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5946267" y="4142353"/>
            <a:ext cx="2085148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8341004" y="2017568"/>
            <a:ext cx="701662" cy="701770"/>
            <a:chOff x="9144000" y="1433513"/>
            <a:chExt cx="1408161" cy="1408161"/>
          </a:xfrm>
        </p:grpSpPr>
        <p:sp>
          <p:nvSpPr>
            <p:cNvPr id="38" name="Rectangle 37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4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449417" y="2064962"/>
            <a:ext cx="48330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9171285" y="2397319"/>
            <a:ext cx="2085148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171285" y="2017568"/>
            <a:ext cx="2085148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8341004" y="3079961"/>
            <a:ext cx="701662" cy="701770"/>
            <a:chOff x="9144000" y="1433513"/>
            <a:chExt cx="1408161" cy="1408161"/>
          </a:xfrm>
        </p:grpSpPr>
        <p:sp>
          <p:nvSpPr>
            <p:cNvPr id="44" name="Rectangle 43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4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8449417" y="3127355"/>
            <a:ext cx="48330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9171285" y="3459713"/>
            <a:ext cx="2085148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9171285" y="3079961"/>
            <a:ext cx="2085148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8341004" y="4142354"/>
            <a:ext cx="701662" cy="701770"/>
            <a:chOff x="9144000" y="1433513"/>
            <a:chExt cx="1408161" cy="1408161"/>
          </a:xfrm>
        </p:grpSpPr>
        <p:sp>
          <p:nvSpPr>
            <p:cNvPr id="50" name="Rectangle 49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52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8449417" y="4189748"/>
            <a:ext cx="48330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9171285" y="4522105"/>
            <a:ext cx="2085148" cy="224717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9171285" y="4142353"/>
            <a:ext cx="2085148" cy="40277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351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50"/>
                            </p:stCondLst>
                            <p:childTnLst>
                              <p:par>
                                <p:cTn id="1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55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50"/>
                            </p:stCondLst>
                            <p:childTnLst>
                              <p:par>
                                <p:cTn id="1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5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0" y="-1058"/>
            <a:ext cx="6096000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sz="120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35914" y="1391319"/>
            <a:ext cx="4066677" cy="407430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46433" y="2690396"/>
            <a:ext cx="3450167" cy="2034734"/>
          </a:xfrm>
        </p:spPr>
        <p:txBody>
          <a:bodyPr numCol="1" spcCol="540000"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46433" y="1813103"/>
            <a:ext cx="3450167" cy="76457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900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0" y="-1058"/>
            <a:ext cx="6096000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sz="120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35914" y="1391319"/>
            <a:ext cx="4066677" cy="407430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46433" y="1946122"/>
            <a:ext cx="3450167" cy="1405230"/>
          </a:xfrm>
        </p:spPr>
        <p:txBody>
          <a:bodyPr numCol="1" spcCol="540000"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46433" y="1436230"/>
            <a:ext cx="3450167" cy="39717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446433" y="3983275"/>
            <a:ext cx="3450167" cy="1405230"/>
          </a:xfrm>
        </p:spPr>
        <p:txBody>
          <a:bodyPr numCol="1" spcCol="540000"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46433" y="3473382"/>
            <a:ext cx="3450167" cy="39717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298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67" y="0"/>
            <a:ext cx="381635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1528239"/>
            <a:ext cx="5160433" cy="761059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957510"/>
            <a:ext cx="4814603" cy="166473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208307"/>
            <a:ext cx="5160433" cy="467587"/>
          </a:xfrm>
        </p:spPr>
        <p:txBody>
          <a:bodyPr anchor="t">
            <a:norm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sz="1867">
                <a:solidFill>
                  <a:schemeClr val="bg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150188" y="2776206"/>
            <a:ext cx="6041813" cy="257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4725129"/>
            <a:ext cx="4814603" cy="1200335"/>
          </a:xfrm>
        </p:spPr>
        <p:txBody>
          <a:bodyPr anchor="b">
            <a:normAutofit/>
          </a:bodyPr>
          <a:lstStyle>
            <a:lvl1pPr marL="190510" indent="-190510" algn="just">
              <a:spcBef>
                <a:spcPts val="0"/>
              </a:spcBef>
              <a:buFont typeface="Wingdings" panose="05000000000000000000" pitchFamily="2" charset="2"/>
              <a:buChar char="l"/>
              <a:defRPr sz="933">
                <a:solidFill>
                  <a:schemeClr val="bg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267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440083" y="0"/>
            <a:ext cx="381635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5405" y="6411940"/>
            <a:ext cx="4058557" cy="365125"/>
          </a:xfrm>
        </p:spPr>
        <p:txBody>
          <a:bodyPr/>
          <a:lstStyle>
            <a:lvl1pPr algn="l">
              <a:defRPr/>
            </a:lvl1pPr>
          </a:lstStyle>
          <a:p>
            <a:endParaRPr lang="en-A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05405" y="5919158"/>
            <a:ext cx="812800" cy="675343"/>
          </a:xfrm>
        </p:spPr>
        <p:txBody>
          <a:bodyPr/>
          <a:lstStyle>
            <a:lvl1pPr algn="l">
              <a:defRPr/>
            </a:lvl1pPr>
          </a:lstStyle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932536"/>
            <a:ext cx="5160433" cy="761059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35567" y="4104036"/>
            <a:ext cx="4814603" cy="166473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35567" y="2708239"/>
            <a:ext cx="4814603" cy="1350052"/>
          </a:xfrm>
        </p:spPr>
        <p:txBody>
          <a:bodyPr anchor="b">
            <a:norm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35567" y="1505477"/>
            <a:ext cx="5160433" cy="559595"/>
          </a:xfrm>
        </p:spPr>
        <p:txBody>
          <a:bodyPr anchor="t">
            <a:no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917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015067" y="833543"/>
            <a:ext cx="8161867" cy="69537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12105" y="2083827"/>
            <a:ext cx="1852083" cy="18523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35567" y="4732205"/>
            <a:ext cx="2805161" cy="119325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35567" y="3992527"/>
            <a:ext cx="2805161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015067" y="1528923"/>
            <a:ext cx="8161867" cy="293685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169958" y="2083827"/>
            <a:ext cx="1852083" cy="18523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93420" y="4732205"/>
            <a:ext cx="2805161" cy="119325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93420" y="3992527"/>
            <a:ext cx="2805161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8927811" y="2083827"/>
            <a:ext cx="1852083" cy="18523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451273" y="4732205"/>
            <a:ext cx="2805161" cy="119325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451273" y="3992527"/>
            <a:ext cx="2805161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35567" y="4408913"/>
            <a:ext cx="2805161" cy="29368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93420" y="4408913"/>
            <a:ext cx="2805161" cy="29368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451273" y="4408913"/>
            <a:ext cx="2805161" cy="29368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637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2501630"/>
            <a:ext cx="3903133" cy="1854741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20268" y="932536"/>
            <a:ext cx="4656666" cy="4986622"/>
          </a:xfrm>
        </p:spPr>
        <p:txBody>
          <a:bodyPr anchor="ctr"/>
          <a:lstStyle>
            <a:lvl1pPr marL="190510" indent="-190510" algn="l">
              <a:spcBef>
                <a:spcPts val="1200"/>
              </a:spcBef>
              <a:buFont typeface="Wingdings" panose="05000000000000000000" pitchFamily="2" charset="2"/>
              <a:buChar char="l"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446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169958" y="1496546"/>
            <a:ext cx="1852083" cy="18523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93420" y="4144925"/>
            <a:ext cx="2805161" cy="119325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93420" y="3405247"/>
            <a:ext cx="2805161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8927811" y="1496546"/>
            <a:ext cx="1852083" cy="18523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451273" y="4144925"/>
            <a:ext cx="2805161" cy="119325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451273" y="3405247"/>
            <a:ext cx="2805161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93420" y="3821632"/>
            <a:ext cx="2805161" cy="29368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451273" y="3821632"/>
            <a:ext cx="2805161" cy="29368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1411425"/>
            <a:ext cx="3012319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35566" y="3577281"/>
            <a:ext cx="3012320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880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1411425"/>
            <a:ext cx="3012319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35566" y="3577281"/>
            <a:ext cx="3012320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20256" y="956101"/>
            <a:ext cx="1551489" cy="15517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997580" y="3000610"/>
            <a:ext cx="2196840" cy="3201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97580" y="2643848"/>
            <a:ext cx="2196840" cy="35676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302769" y="956101"/>
            <a:ext cx="1551489" cy="15517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980093" y="3000610"/>
            <a:ext cx="2196840" cy="3201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980093" y="2643848"/>
            <a:ext cx="2196840" cy="35676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5320256" y="3554506"/>
            <a:ext cx="1551489" cy="15517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997580" y="5599015"/>
            <a:ext cx="2196840" cy="3201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997580" y="5242253"/>
            <a:ext cx="2196840" cy="35676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8302769" y="3554506"/>
            <a:ext cx="1551489" cy="15517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7980093" y="5599015"/>
            <a:ext cx="2196840" cy="3201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7980093" y="5242253"/>
            <a:ext cx="2196840" cy="35676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144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44511" y="956101"/>
            <a:ext cx="1551489" cy="15517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21835" y="3000610"/>
            <a:ext cx="2196840" cy="3201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221835" y="2643848"/>
            <a:ext cx="2196840" cy="35676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963390" y="956101"/>
            <a:ext cx="1551489" cy="15517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640714" y="3000610"/>
            <a:ext cx="2196840" cy="3201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640714" y="2643848"/>
            <a:ext cx="2196840" cy="35676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9382269" y="956101"/>
            <a:ext cx="1551489" cy="15517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9059593" y="3000610"/>
            <a:ext cx="2196840" cy="3201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059593" y="2643848"/>
            <a:ext cx="2196840" cy="35676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544511" y="3554506"/>
            <a:ext cx="1551489" cy="15517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221835" y="5599015"/>
            <a:ext cx="2196840" cy="3201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221835" y="5242253"/>
            <a:ext cx="2196840" cy="35676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63390" y="3554506"/>
            <a:ext cx="1551489" cy="15517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640714" y="5599015"/>
            <a:ext cx="2196840" cy="3201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640714" y="5242253"/>
            <a:ext cx="2196840" cy="35676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9382269" y="3554506"/>
            <a:ext cx="1551489" cy="155172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9059593" y="5599015"/>
            <a:ext cx="2196840" cy="32014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9059593" y="5242253"/>
            <a:ext cx="2196840" cy="356762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1411425"/>
            <a:ext cx="3012319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935566" y="3577281"/>
            <a:ext cx="3012320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249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2422731"/>
            <a:ext cx="3016853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7799400" y="-1059"/>
            <a:ext cx="3457034" cy="3429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sz="120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43399" y="0"/>
            <a:ext cx="3456000" cy="342847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800433" y="3428205"/>
            <a:ext cx="3456000" cy="342847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4343400" y="3428471"/>
            <a:ext cx="3457034" cy="3429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sz="120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331200" y="1315814"/>
            <a:ext cx="2444652" cy="133869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331200" y="876255"/>
            <a:ext cx="2444652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868348" y="4677074"/>
            <a:ext cx="2444652" cy="1338699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68348" y="4237515"/>
            <a:ext cx="2444652" cy="390888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464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35567" y="3461830"/>
            <a:ext cx="2815167" cy="245732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35567" y="932536"/>
            <a:ext cx="2815167" cy="245732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832536" y="932535"/>
            <a:ext cx="2263465" cy="499292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446433" y="932537"/>
            <a:ext cx="3450167" cy="243265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59133" y="3574543"/>
            <a:ext cx="3450167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511432" y="3428471"/>
            <a:ext cx="4680569" cy="52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68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35567" y="932536"/>
            <a:ext cx="3581729" cy="498662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03355" y="3662444"/>
            <a:ext cx="2160320" cy="22567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849735" y="3662444"/>
            <a:ext cx="2160320" cy="22567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96113" y="3662444"/>
            <a:ext cx="2160320" cy="22567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751917" y="932537"/>
            <a:ext cx="2694517" cy="2432655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859151" y="932536"/>
            <a:ext cx="3397283" cy="2432656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437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/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15067" y="833543"/>
            <a:ext cx="8161867" cy="69537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015067" y="1528923"/>
            <a:ext cx="8161867" cy="293685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343400" y="2422973"/>
            <a:ext cx="1554389" cy="155462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35567" y="2961792"/>
            <a:ext cx="2918069" cy="947613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35567" y="2522233"/>
            <a:ext cx="2918069" cy="390888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297992" y="2422973"/>
            <a:ext cx="1554389" cy="155462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338364" y="2961792"/>
            <a:ext cx="2918069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338364" y="2522233"/>
            <a:ext cx="2918069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4343400" y="4364530"/>
            <a:ext cx="1554389" cy="155462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935567" y="4903348"/>
            <a:ext cx="2918069" cy="947613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35567" y="4463789"/>
            <a:ext cx="2918069" cy="390888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297992" y="4364530"/>
            <a:ext cx="1554389" cy="155462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338364" y="4903348"/>
            <a:ext cx="2918069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8338364" y="4463789"/>
            <a:ext cx="2918069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485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3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3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mages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15067" y="833543"/>
            <a:ext cx="8161867" cy="69537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015067" y="1528923"/>
            <a:ext cx="8161867" cy="293685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35567" y="2961792"/>
            <a:ext cx="4720879" cy="947613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35567" y="2522233"/>
            <a:ext cx="4720879" cy="390888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35554" y="2961792"/>
            <a:ext cx="4720879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535554" y="2522233"/>
            <a:ext cx="4720879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716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682847" y="3705064"/>
            <a:ext cx="2213753" cy="221409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682847" y="1850858"/>
            <a:ext cx="1853920" cy="185420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910746" y="932536"/>
            <a:ext cx="2772101" cy="277252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828927" y="3696283"/>
            <a:ext cx="1853920" cy="185420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767" y="3428471"/>
            <a:ext cx="489897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35568" y="932537"/>
            <a:ext cx="3407833" cy="243265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48267" y="3574543"/>
            <a:ext cx="3395133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83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8" grpId="0" animBg="1"/>
      <p:bldP spid="12" grpId="0"/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5567" y="1672779"/>
            <a:ext cx="3384000" cy="1755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35567" y="3484803"/>
            <a:ext cx="3384000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404000" y="1672779"/>
            <a:ext cx="3384000" cy="1755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404000" y="3484803"/>
            <a:ext cx="3384000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872433" y="1672779"/>
            <a:ext cx="3384000" cy="17556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7872433" y="3484803"/>
            <a:ext cx="3384000" cy="390888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4209234"/>
            <a:ext cx="3816350" cy="1692944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34709" y="4209234"/>
            <a:ext cx="5042225" cy="169294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903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5067" y="2501630"/>
            <a:ext cx="3183467" cy="1854741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20268" y="932536"/>
            <a:ext cx="4656666" cy="4986622"/>
          </a:xfrm>
        </p:spPr>
        <p:txBody>
          <a:bodyPr anchor="ctr"/>
          <a:lstStyle>
            <a:lvl1pPr marL="190510" indent="-190510" algn="l">
              <a:spcBef>
                <a:spcPts val="1200"/>
              </a:spcBef>
              <a:buFont typeface="Wingdings" panose="05000000000000000000" pitchFamily="2" charset="2"/>
              <a:buChar char="l"/>
              <a:defRPr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134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right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1411425"/>
            <a:ext cx="3012319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35566" y="3577281"/>
            <a:ext cx="3012320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51916" y="932536"/>
            <a:ext cx="6504517" cy="498662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078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left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41917" y="932536"/>
            <a:ext cx="6504517" cy="498662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44114" y="1411425"/>
            <a:ext cx="3012319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244113" y="3577281"/>
            <a:ext cx="3012320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7821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left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7851577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851577" y="-1058"/>
            <a:ext cx="4340423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sz="120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671355" y="932537"/>
            <a:ext cx="2688167" cy="243265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684055" y="3574543"/>
            <a:ext cx="2688167" cy="2350921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017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03280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031840" y="0"/>
            <a:ext cx="203280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095520" y="0"/>
            <a:ext cx="203280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127360" y="0"/>
            <a:ext cx="203280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063680" y="0"/>
            <a:ext cx="203280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0159200" y="0"/>
            <a:ext cx="203280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0" y="3428471"/>
            <a:ext cx="2032800" cy="342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2031840" y="3428471"/>
            <a:ext cx="2032800" cy="342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95520" y="3428471"/>
            <a:ext cx="2032800" cy="342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8127360" y="3428471"/>
            <a:ext cx="2032800" cy="342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063680" y="3428471"/>
            <a:ext cx="2032800" cy="342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0159200" y="3428471"/>
            <a:ext cx="2032800" cy="342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776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w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3428471"/>
            <a:ext cx="1219200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95400" y="2180503"/>
            <a:ext cx="9601200" cy="2496994"/>
          </a:xfrm>
          <a:solidFill>
            <a:schemeClr val="tx1"/>
          </a:solidFill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15067" y="2442643"/>
            <a:ext cx="2736850" cy="1971654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134709" y="2442643"/>
            <a:ext cx="4568091" cy="197165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8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33850" y="932536"/>
            <a:ext cx="3924300" cy="4992928"/>
          </a:xfrm>
          <a:solidFill>
            <a:schemeClr val="tx1"/>
          </a:solidFill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751917" y="1473427"/>
            <a:ext cx="2688167" cy="189176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764617" y="3574543"/>
            <a:ext cx="2688167" cy="1878832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745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image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03280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031840" y="0"/>
            <a:ext cx="203280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127360" y="0"/>
            <a:ext cx="203280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0159200" y="0"/>
            <a:ext cx="2032800" cy="342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0" y="3428471"/>
            <a:ext cx="2032800" cy="342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2031840" y="3428471"/>
            <a:ext cx="2032800" cy="342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8127360" y="3428471"/>
            <a:ext cx="2032800" cy="342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0159200" y="3428471"/>
            <a:ext cx="2032800" cy="342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751917" y="932537"/>
            <a:ext cx="2688167" cy="243265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617" y="3574543"/>
            <a:ext cx="2688167" cy="2350921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1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3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/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5405" y="6411940"/>
            <a:ext cx="4058557" cy="365125"/>
          </a:xfrm>
        </p:spPr>
        <p:txBody>
          <a:bodyPr/>
          <a:lstStyle>
            <a:lvl1pPr algn="l">
              <a:defRPr/>
            </a:lvl1pPr>
          </a:lstStyle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05405" y="5919158"/>
            <a:ext cx="812800" cy="67534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2544000" cy="275632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096000" y="2821985"/>
            <a:ext cx="2544000" cy="403601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712433" y="0"/>
            <a:ext cx="2544000" cy="403601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712433" y="4101674"/>
            <a:ext cx="2544000" cy="275632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932537"/>
            <a:ext cx="4238171" cy="243265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11768" y="3428471"/>
            <a:ext cx="508423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48267" y="3574543"/>
            <a:ext cx="4238171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50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4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446433" y="6411940"/>
            <a:ext cx="452120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171767" y="5919158"/>
            <a:ext cx="812800" cy="67534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55626" y="0"/>
            <a:ext cx="2544000" cy="467749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572059" y="2180503"/>
            <a:ext cx="2544000" cy="467749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7446433" y="932537"/>
            <a:ext cx="3797300" cy="243265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522634" y="3428471"/>
            <a:ext cx="4669366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59133" y="3574543"/>
            <a:ext cx="3797300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55627" y="4789149"/>
            <a:ext cx="2544000" cy="429599"/>
          </a:xfrm>
        </p:spPr>
        <p:txBody>
          <a:bodyPr anchor="t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572059" y="1619521"/>
            <a:ext cx="2544000" cy="429599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294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3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2422731"/>
            <a:ext cx="3816350" cy="2012539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697521"/>
            <a:ext cx="4080933" cy="161358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257962"/>
            <a:ext cx="408093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4017859"/>
            <a:ext cx="4080933" cy="161358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578300"/>
            <a:ext cx="408093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571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015067" y="2493893"/>
            <a:ext cx="8161867" cy="82201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015067" y="3428471"/>
            <a:ext cx="8161867" cy="598051"/>
          </a:xfrm>
        </p:spPr>
        <p:txBody>
          <a:bodyPr anchor="t"/>
          <a:lstStyle>
            <a:lvl1pPr marL="0" indent="0" algn="ctr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015067" y="4677497"/>
            <a:ext cx="8161867" cy="1247967"/>
          </a:xfrm>
        </p:spPr>
        <p:txBody>
          <a:bodyPr anchor="b"/>
          <a:lstStyle>
            <a:lvl1pPr marL="0" indent="0" algn="ctr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971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2422731"/>
            <a:ext cx="3816350" cy="2012539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331705"/>
            <a:ext cx="408093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892146"/>
            <a:ext cx="408093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154778"/>
            <a:ext cx="408093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715219"/>
            <a:ext cx="408093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977851"/>
            <a:ext cx="408093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4538292"/>
            <a:ext cx="408093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864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58960" y="0"/>
            <a:ext cx="3770540" cy="6858000"/>
          </a:xfrm>
          <a:noFill/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46433" y="1331705"/>
            <a:ext cx="381130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46433" y="892146"/>
            <a:ext cx="381130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46433" y="3154778"/>
            <a:ext cx="381130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446433" y="2715219"/>
            <a:ext cx="381130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46433" y="4977851"/>
            <a:ext cx="381130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446433" y="4538292"/>
            <a:ext cx="381130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2422731"/>
            <a:ext cx="3016853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950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331705"/>
            <a:ext cx="408093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892146"/>
            <a:ext cx="408093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154778"/>
            <a:ext cx="408093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715219"/>
            <a:ext cx="408093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977851"/>
            <a:ext cx="408093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4538292"/>
            <a:ext cx="408093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-1058"/>
            <a:ext cx="4340423" cy="6858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 sz="120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92191" y="2422731"/>
            <a:ext cx="3556042" cy="201253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71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354269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54269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354269" y="3154778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69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69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354269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2422731"/>
            <a:ext cx="3016853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001000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01000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3154778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001000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01000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001000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02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8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94" name="Oval 93"/>
          <p:cNvSpPr/>
          <p:nvPr/>
        </p:nvSpPr>
        <p:spPr>
          <a:xfrm>
            <a:off x="6022109" y="1780784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5" name="Oval 94"/>
          <p:cNvSpPr/>
          <p:nvPr/>
        </p:nvSpPr>
        <p:spPr>
          <a:xfrm>
            <a:off x="6022109" y="3361243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6" name="Oval 95"/>
          <p:cNvSpPr/>
          <p:nvPr/>
        </p:nvSpPr>
        <p:spPr>
          <a:xfrm>
            <a:off x="6022109" y="4937044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cxnSp>
        <p:nvCxnSpPr>
          <p:cNvPr id="101" name="Straight Connector 100"/>
          <p:cNvCxnSpPr>
            <a:stCxn id="94" idx="4"/>
            <a:endCxn id="95" idx="0"/>
          </p:cNvCxnSpPr>
          <p:nvPr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6" idx="0"/>
            <a:endCxn id="95" idx="4"/>
          </p:cNvCxnSpPr>
          <p:nvPr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96" idx="4"/>
          </p:cNvCxnSpPr>
          <p:nvPr/>
        </p:nvCxnSpPr>
        <p:spPr>
          <a:xfrm flipV="1">
            <a:off x="6096000" y="5084849"/>
            <a:ext cx="1" cy="177315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6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6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6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6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6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6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7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1411425"/>
            <a:ext cx="3193088" cy="2012539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35566" y="3577281"/>
            <a:ext cx="3193089" cy="23418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88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1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7" grpId="0"/>
      <p:bldP spid="13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94" name="Oval 93"/>
          <p:cNvSpPr/>
          <p:nvPr/>
        </p:nvSpPr>
        <p:spPr>
          <a:xfrm>
            <a:off x="6022109" y="1780784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5" name="Oval 94"/>
          <p:cNvSpPr/>
          <p:nvPr/>
        </p:nvSpPr>
        <p:spPr>
          <a:xfrm>
            <a:off x="6022109" y="3361243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6" name="Oval 95"/>
          <p:cNvSpPr/>
          <p:nvPr/>
        </p:nvSpPr>
        <p:spPr>
          <a:xfrm>
            <a:off x="6022109" y="4937044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cxnSp>
        <p:nvCxnSpPr>
          <p:cNvPr id="101" name="Straight Connector 100"/>
          <p:cNvCxnSpPr>
            <a:stCxn id="94" idx="4"/>
            <a:endCxn id="95" idx="0"/>
          </p:cNvCxnSpPr>
          <p:nvPr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6" idx="0"/>
            <a:endCxn id="95" idx="4"/>
          </p:cNvCxnSpPr>
          <p:nvPr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6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6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6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6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6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6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>
            <a:endCxn id="94" idx="0"/>
          </p:cNvCxnSpPr>
          <p:nvPr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96" idx="4"/>
          </p:cNvCxnSpPr>
          <p:nvPr/>
        </p:nvCxnSpPr>
        <p:spPr>
          <a:xfrm flipV="1">
            <a:off x="6096000" y="5084849"/>
            <a:ext cx="0" cy="177315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50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1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94" name="Oval 93"/>
          <p:cNvSpPr/>
          <p:nvPr/>
        </p:nvSpPr>
        <p:spPr>
          <a:xfrm>
            <a:off x="6022109" y="1780784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5" name="Oval 94"/>
          <p:cNvSpPr/>
          <p:nvPr/>
        </p:nvSpPr>
        <p:spPr>
          <a:xfrm>
            <a:off x="6022109" y="3361243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6" name="Oval 95"/>
          <p:cNvSpPr/>
          <p:nvPr/>
        </p:nvSpPr>
        <p:spPr>
          <a:xfrm>
            <a:off x="6022109" y="4937044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cxnSp>
        <p:nvCxnSpPr>
          <p:cNvPr id="101" name="Straight Connector 100"/>
          <p:cNvCxnSpPr>
            <a:stCxn id="94" idx="4"/>
            <a:endCxn id="95" idx="0"/>
          </p:cNvCxnSpPr>
          <p:nvPr/>
        </p:nvCxnSpPr>
        <p:spPr>
          <a:xfrm>
            <a:off x="6096000" y="1928588"/>
            <a:ext cx="0" cy="1432654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6" idx="0"/>
            <a:endCxn id="95" idx="4"/>
          </p:cNvCxnSpPr>
          <p:nvPr/>
        </p:nvCxnSpPr>
        <p:spPr>
          <a:xfrm flipV="1">
            <a:off x="6096000" y="3509047"/>
            <a:ext cx="0" cy="1427996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14656" y="2061371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414656" y="1621812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14656" y="3643994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14656" y="3204435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14656" y="5221696"/>
            <a:ext cx="3762277" cy="69717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14656" y="4782137"/>
            <a:ext cx="376227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656663" y="1653548"/>
            <a:ext cx="1025428" cy="390888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2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656663" y="3236171"/>
            <a:ext cx="1025428" cy="390888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2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56663" y="4820224"/>
            <a:ext cx="1025428" cy="390888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2422731"/>
            <a:ext cx="3016853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>
            <a:endCxn id="94" idx="0"/>
          </p:cNvCxnSpPr>
          <p:nvPr/>
        </p:nvCxnSpPr>
        <p:spPr>
          <a:xfrm>
            <a:off x="6096000" y="1"/>
            <a:ext cx="0" cy="1780783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30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1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grpSp>
        <p:nvGrpSpPr>
          <p:cNvPr id="5" name="Group 4"/>
          <p:cNvGrpSpPr/>
          <p:nvPr/>
        </p:nvGrpSpPr>
        <p:grpSpPr>
          <a:xfrm>
            <a:off x="4616570" y="4950596"/>
            <a:ext cx="701662" cy="701770"/>
            <a:chOff x="9144000" y="1433513"/>
            <a:chExt cx="1408161" cy="1408161"/>
          </a:xfrm>
        </p:grpSpPr>
        <p:sp>
          <p:nvSpPr>
            <p:cNvPr id="6" name="Rectangle 5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725746" y="4997991"/>
            <a:ext cx="48330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919159"/>
            <a:ext cx="4343400" cy="6306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343400" y="4677497"/>
            <a:ext cx="0" cy="124796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43400" y="4677497"/>
            <a:ext cx="1248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591400" y="3429530"/>
            <a:ext cx="0" cy="124796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91400" y="3429530"/>
            <a:ext cx="1248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850510" y="2180503"/>
            <a:ext cx="0" cy="124796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850510" y="2180503"/>
            <a:ext cx="534149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864570" y="3702629"/>
            <a:ext cx="701662" cy="701770"/>
            <a:chOff x="9144000" y="1433513"/>
            <a:chExt cx="1408161" cy="1408161"/>
          </a:xfrm>
        </p:grpSpPr>
        <p:sp>
          <p:nvSpPr>
            <p:cNvPr id="27" name="Rectangle 26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73746" y="3750023"/>
            <a:ext cx="48330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7123680" y="2453602"/>
            <a:ext cx="701662" cy="701770"/>
            <a:chOff x="9144000" y="1433513"/>
            <a:chExt cx="1408161" cy="1408161"/>
          </a:xfrm>
        </p:grpSpPr>
        <p:sp>
          <p:nvSpPr>
            <p:cNvPr id="33" name="Rectangle 32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232856" y="2500997"/>
            <a:ext cx="483308" cy="60698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459452" y="4931790"/>
            <a:ext cx="3275786" cy="697170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295401" y="5087928"/>
            <a:ext cx="2773667" cy="438282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549666" y="3846782"/>
            <a:ext cx="2773667" cy="438282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818327" y="2596255"/>
            <a:ext cx="2773667" cy="438282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709814" y="3679892"/>
            <a:ext cx="3275786" cy="697170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7980648" y="2430866"/>
            <a:ext cx="3275786" cy="697170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2015067" y="833543"/>
            <a:ext cx="8161867" cy="69537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015067" y="1528923"/>
            <a:ext cx="8161867" cy="293685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038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5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8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3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ne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grpSp>
        <p:nvGrpSpPr>
          <p:cNvPr id="20" name="Group 19"/>
          <p:cNvGrpSpPr/>
          <p:nvPr/>
        </p:nvGrpSpPr>
        <p:grpSpPr>
          <a:xfrm>
            <a:off x="2363197" y="932536"/>
            <a:ext cx="2388720" cy="4986623"/>
            <a:chOff x="2791402" y="1050114"/>
            <a:chExt cx="3909098" cy="8159261"/>
          </a:xfrm>
        </p:grpSpPr>
        <p:sp>
          <p:nvSpPr>
            <p:cNvPr id="7" name="Rectangle 6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" name="Rectangle: Rounded Corners 7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3" name="Rectangle: Rounded Corners 12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0" name="Rectangle: Rounded Corners 9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</p:grpSp>
      <p:sp>
        <p:nvSpPr>
          <p:cNvPr id="3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65993" y="1626919"/>
            <a:ext cx="2012097" cy="358786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5943470" y="1347427"/>
            <a:ext cx="4954433" cy="201776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6014720" y="3428471"/>
            <a:ext cx="617728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956170" y="3574543"/>
            <a:ext cx="4954433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162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n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grpSp>
        <p:nvGrpSpPr>
          <p:cNvPr id="25" name="Group 24"/>
          <p:cNvGrpSpPr/>
          <p:nvPr/>
        </p:nvGrpSpPr>
        <p:grpSpPr>
          <a:xfrm>
            <a:off x="1258593" y="932537"/>
            <a:ext cx="3554186" cy="5925464"/>
            <a:chOff x="1887889" y="1398589"/>
            <a:chExt cx="5331279" cy="8886825"/>
          </a:xfrm>
        </p:grpSpPr>
        <p:sp>
          <p:nvSpPr>
            <p:cNvPr id="6" name="Rectangle 5"/>
            <p:cNvSpPr/>
            <p:nvPr userDrawn="1"/>
          </p:nvSpPr>
          <p:spPr>
            <a:xfrm>
              <a:off x="1887889" y="394160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887889" y="290887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943100" y="1398589"/>
              <a:ext cx="5276068" cy="8886825"/>
            </a:xfrm>
            <a:custGeom>
              <a:avLst/>
              <a:gdLst>
                <a:gd name="connsiteX0" fmla="*/ 706677 w 5276068"/>
                <a:gd name="connsiteY0" fmla="*/ 0 h 8886825"/>
                <a:gd name="connsiteX1" fmla="*/ 4569391 w 5276068"/>
                <a:gd name="connsiteY1" fmla="*/ 0 h 8886825"/>
                <a:gd name="connsiteX2" fmla="*/ 5276068 w 5276068"/>
                <a:gd name="connsiteY2" fmla="*/ 706677 h 8886825"/>
                <a:gd name="connsiteX3" fmla="*/ 5276068 w 5276068"/>
                <a:gd name="connsiteY3" fmla="*/ 8886825 h 8886825"/>
                <a:gd name="connsiteX4" fmla="*/ 0 w 5276068"/>
                <a:gd name="connsiteY4" fmla="*/ 8886825 h 8886825"/>
                <a:gd name="connsiteX5" fmla="*/ 0 w 5276068"/>
                <a:gd name="connsiteY5" fmla="*/ 706677 h 8886825"/>
                <a:gd name="connsiteX6" fmla="*/ 706677 w 5276068"/>
                <a:gd name="connsiteY6" fmla="*/ 0 h 888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6068" h="8886825">
                  <a:moveTo>
                    <a:pt x="706677" y="0"/>
                  </a:moveTo>
                  <a:lnTo>
                    <a:pt x="4569391" y="0"/>
                  </a:lnTo>
                  <a:cubicBezTo>
                    <a:pt x="4959678" y="0"/>
                    <a:pt x="5276068" y="316390"/>
                    <a:pt x="5276068" y="706677"/>
                  </a:cubicBezTo>
                  <a:lnTo>
                    <a:pt x="5276068" y="8886825"/>
                  </a:lnTo>
                  <a:lnTo>
                    <a:pt x="0" y="8886825"/>
                  </a:lnTo>
                  <a:lnTo>
                    <a:pt x="0" y="706677"/>
                  </a:lnTo>
                  <a:cubicBezTo>
                    <a:pt x="0" y="316390"/>
                    <a:pt x="316390" y="0"/>
                    <a:pt x="706677" y="0"/>
                  </a:cubicBezTo>
                  <a:close/>
                </a:path>
              </a:pathLst>
            </a:cu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2312158" y="2908877"/>
              <a:ext cx="4537952" cy="7376536"/>
            </a:xfrm>
            <a:custGeom>
              <a:avLst/>
              <a:gdLst>
                <a:gd name="connsiteX0" fmla="*/ 63531 w 4537952"/>
                <a:gd name="connsiteY0" fmla="*/ 0 h 7376536"/>
                <a:gd name="connsiteX1" fmla="*/ 4474421 w 4537952"/>
                <a:gd name="connsiteY1" fmla="*/ 0 h 7376536"/>
                <a:gd name="connsiteX2" fmla="*/ 4537952 w 4537952"/>
                <a:gd name="connsiteY2" fmla="*/ 63531 h 7376536"/>
                <a:gd name="connsiteX3" fmla="*/ 4537952 w 4537952"/>
                <a:gd name="connsiteY3" fmla="*/ 7376536 h 7376536"/>
                <a:gd name="connsiteX4" fmla="*/ 0 w 4537952"/>
                <a:gd name="connsiteY4" fmla="*/ 7376536 h 7376536"/>
                <a:gd name="connsiteX5" fmla="*/ 0 w 4537952"/>
                <a:gd name="connsiteY5" fmla="*/ 63531 h 7376536"/>
                <a:gd name="connsiteX6" fmla="*/ 63531 w 4537952"/>
                <a:gd name="connsiteY6" fmla="*/ 0 h 737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7952" h="7376536">
                  <a:moveTo>
                    <a:pt x="63531" y="0"/>
                  </a:moveTo>
                  <a:lnTo>
                    <a:pt x="4474421" y="0"/>
                  </a:lnTo>
                  <a:cubicBezTo>
                    <a:pt x="4509508" y="0"/>
                    <a:pt x="4537952" y="28444"/>
                    <a:pt x="4537952" y="63531"/>
                  </a:cubicBezTo>
                  <a:lnTo>
                    <a:pt x="4537952" y="7376536"/>
                  </a:lnTo>
                  <a:lnTo>
                    <a:pt x="0" y="7376536"/>
                  </a:lnTo>
                  <a:lnTo>
                    <a:pt x="0" y="63531"/>
                  </a:lnTo>
                  <a:cubicBezTo>
                    <a:pt x="0" y="28444"/>
                    <a:pt x="28444" y="0"/>
                    <a:pt x="6353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4011886" y="2276809"/>
              <a:ext cx="129703" cy="1297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" name="Rectangle: Rounded Corners 10"/>
            <p:cNvSpPr/>
            <p:nvPr userDrawn="1"/>
          </p:nvSpPr>
          <p:spPr>
            <a:xfrm flipV="1">
              <a:off x="4271035" y="2286638"/>
              <a:ext cx="879346" cy="110582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90302" y="1839164"/>
              <a:ext cx="181664" cy="18166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5943470" y="1347427"/>
            <a:ext cx="4954433" cy="201776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014720" y="3428471"/>
            <a:ext cx="617728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956170" y="3574543"/>
            <a:ext cx="4954433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561723" y="1965101"/>
            <a:ext cx="3000000" cy="489289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475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2233126"/>
            <a:ext cx="3903133" cy="1518442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359400" y="1"/>
            <a:ext cx="0" cy="361582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20267" y="1869306"/>
            <a:ext cx="6671733" cy="174651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1" y="3770922"/>
            <a:ext cx="4715933" cy="1818999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222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ne blac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grpSp>
        <p:nvGrpSpPr>
          <p:cNvPr id="20" name="Group 19"/>
          <p:cNvGrpSpPr/>
          <p:nvPr/>
        </p:nvGrpSpPr>
        <p:grpSpPr>
          <a:xfrm>
            <a:off x="2363197" y="932536"/>
            <a:ext cx="2388720" cy="4986623"/>
            <a:chOff x="2791402" y="1050114"/>
            <a:chExt cx="3909098" cy="8159261"/>
          </a:xfrm>
        </p:grpSpPr>
        <p:sp>
          <p:nvSpPr>
            <p:cNvPr id="7" name="Rectangle 6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" name="Rectangle: Rounded Corners 7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chemeClr val="tx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3" name="Rectangle: Rounded Corners 12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0" name="Rectangle: Rounded Corners 9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</p:grpSp>
      <p:sp>
        <p:nvSpPr>
          <p:cNvPr id="3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65993" y="1626919"/>
            <a:ext cx="2012097" cy="358786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943470" y="1347427"/>
            <a:ext cx="4954433" cy="201776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014720" y="3428471"/>
            <a:ext cx="617728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956170" y="3574543"/>
            <a:ext cx="4954433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19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/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ne bla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grpSp>
        <p:nvGrpSpPr>
          <p:cNvPr id="25" name="Group 24"/>
          <p:cNvGrpSpPr/>
          <p:nvPr/>
        </p:nvGrpSpPr>
        <p:grpSpPr>
          <a:xfrm>
            <a:off x="1258593" y="932537"/>
            <a:ext cx="3554186" cy="5925464"/>
            <a:chOff x="1887889" y="1398589"/>
            <a:chExt cx="5331279" cy="8886825"/>
          </a:xfrm>
        </p:grpSpPr>
        <p:sp>
          <p:nvSpPr>
            <p:cNvPr id="6" name="Rectangle 5"/>
            <p:cNvSpPr/>
            <p:nvPr userDrawn="1"/>
          </p:nvSpPr>
          <p:spPr>
            <a:xfrm>
              <a:off x="1887889" y="394160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887889" y="290887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943100" y="1398589"/>
              <a:ext cx="5276068" cy="8886825"/>
            </a:xfrm>
            <a:custGeom>
              <a:avLst/>
              <a:gdLst>
                <a:gd name="connsiteX0" fmla="*/ 706677 w 5276068"/>
                <a:gd name="connsiteY0" fmla="*/ 0 h 8886825"/>
                <a:gd name="connsiteX1" fmla="*/ 4569391 w 5276068"/>
                <a:gd name="connsiteY1" fmla="*/ 0 h 8886825"/>
                <a:gd name="connsiteX2" fmla="*/ 5276068 w 5276068"/>
                <a:gd name="connsiteY2" fmla="*/ 706677 h 8886825"/>
                <a:gd name="connsiteX3" fmla="*/ 5276068 w 5276068"/>
                <a:gd name="connsiteY3" fmla="*/ 8886825 h 8886825"/>
                <a:gd name="connsiteX4" fmla="*/ 0 w 5276068"/>
                <a:gd name="connsiteY4" fmla="*/ 8886825 h 8886825"/>
                <a:gd name="connsiteX5" fmla="*/ 0 w 5276068"/>
                <a:gd name="connsiteY5" fmla="*/ 706677 h 8886825"/>
                <a:gd name="connsiteX6" fmla="*/ 706677 w 5276068"/>
                <a:gd name="connsiteY6" fmla="*/ 0 h 888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6068" h="8886825">
                  <a:moveTo>
                    <a:pt x="706677" y="0"/>
                  </a:moveTo>
                  <a:lnTo>
                    <a:pt x="4569391" y="0"/>
                  </a:lnTo>
                  <a:cubicBezTo>
                    <a:pt x="4959678" y="0"/>
                    <a:pt x="5276068" y="316390"/>
                    <a:pt x="5276068" y="706677"/>
                  </a:cubicBezTo>
                  <a:lnTo>
                    <a:pt x="5276068" y="8886825"/>
                  </a:lnTo>
                  <a:lnTo>
                    <a:pt x="0" y="8886825"/>
                  </a:lnTo>
                  <a:lnTo>
                    <a:pt x="0" y="706677"/>
                  </a:lnTo>
                  <a:cubicBezTo>
                    <a:pt x="0" y="316390"/>
                    <a:pt x="316390" y="0"/>
                    <a:pt x="706677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2312158" y="2908877"/>
              <a:ext cx="4537952" cy="7376536"/>
            </a:xfrm>
            <a:custGeom>
              <a:avLst/>
              <a:gdLst>
                <a:gd name="connsiteX0" fmla="*/ 63531 w 4537952"/>
                <a:gd name="connsiteY0" fmla="*/ 0 h 7376536"/>
                <a:gd name="connsiteX1" fmla="*/ 4474421 w 4537952"/>
                <a:gd name="connsiteY1" fmla="*/ 0 h 7376536"/>
                <a:gd name="connsiteX2" fmla="*/ 4537952 w 4537952"/>
                <a:gd name="connsiteY2" fmla="*/ 63531 h 7376536"/>
                <a:gd name="connsiteX3" fmla="*/ 4537952 w 4537952"/>
                <a:gd name="connsiteY3" fmla="*/ 7376536 h 7376536"/>
                <a:gd name="connsiteX4" fmla="*/ 0 w 4537952"/>
                <a:gd name="connsiteY4" fmla="*/ 7376536 h 7376536"/>
                <a:gd name="connsiteX5" fmla="*/ 0 w 4537952"/>
                <a:gd name="connsiteY5" fmla="*/ 63531 h 7376536"/>
                <a:gd name="connsiteX6" fmla="*/ 63531 w 4537952"/>
                <a:gd name="connsiteY6" fmla="*/ 0 h 737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7952" h="7376536">
                  <a:moveTo>
                    <a:pt x="63531" y="0"/>
                  </a:moveTo>
                  <a:lnTo>
                    <a:pt x="4474421" y="0"/>
                  </a:lnTo>
                  <a:cubicBezTo>
                    <a:pt x="4509508" y="0"/>
                    <a:pt x="4537952" y="28444"/>
                    <a:pt x="4537952" y="63531"/>
                  </a:cubicBezTo>
                  <a:lnTo>
                    <a:pt x="4537952" y="7376536"/>
                  </a:lnTo>
                  <a:lnTo>
                    <a:pt x="0" y="7376536"/>
                  </a:lnTo>
                  <a:lnTo>
                    <a:pt x="0" y="63531"/>
                  </a:lnTo>
                  <a:cubicBezTo>
                    <a:pt x="0" y="28444"/>
                    <a:pt x="28444" y="0"/>
                    <a:pt x="6353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4011886" y="2276809"/>
              <a:ext cx="129703" cy="129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" name="Rectangle: Rounded Corners 10"/>
            <p:cNvSpPr/>
            <p:nvPr userDrawn="1"/>
          </p:nvSpPr>
          <p:spPr>
            <a:xfrm flipV="1">
              <a:off x="4271035" y="2286638"/>
              <a:ext cx="879346" cy="11058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90302" y="1839164"/>
              <a:ext cx="181664" cy="1816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5943470" y="1347427"/>
            <a:ext cx="4954433" cy="201776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014720" y="3428471"/>
            <a:ext cx="617728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956170" y="3574543"/>
            <a:ext cx="4954433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561723" y="1965101"/>
            <a:ext cx="3000000" cy="489289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938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grpSp>
        <p:nvGrpSpPr>
          <p:cNvPr id="5" name="Group 4"/>
          <p:cNvGrpSpPr/>
          <p:nvPr/>
        </p:nvGrpSpPr>
        <p:grpSpPr>
          <a:xfrm>
            <a:off x="1304217" y="945853"/>
            <a:ext cx="3507479" cy="4979612"/>
            <a:chOff x="3004457" y="476891"/>
            <a:chExt cx="5937704" cy="8428531"/>
          </a:xfrm>
        </p:grpSpPr>
        <p:sp>
          <p:nvSpPr>
            <p:cNvPr id="6" name="Rectangle: Rounded Corners 5"/>
            <p:cNvSpPr/>
            <p:nvPr userDrawn="1"/>
          </p:nvSpPr>
          <p:spPr>
            <a:xfrm>
              <a:off x="3004457" y="476891"/>
              <a:ext cx="5937704" cy="8428531"/>
            </a:xfrm>
            <a:prstGeom prst="roundRect">
              <a:avLst>
                <a:gd name="adj" fmla="val 5816"/>
              </a:avLst>
            </a:prstGeom>
            <a:solidFill>
              <a:srgbClr val="F8F8F8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920703" y="774152"/>
              <a:ext cx="105212" cy="10521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 sz="1200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5796194" y="8303721"/>
              <a:ext cx="354231" cy="35423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 sz="1200"/>
            </a:p>
          </p:txBody>
        </p:sp>
        <p:sp>
          <p:nvSpPr>
            <p:cNvPr id="9" name="Rectangle: Rounded Corners 8"/>
            <p:cNvSpPr/>
            <p:nvPr userDrawn="1"/>
          </p:nvSpPr>
          <p:spPr>
            <a:xfrm>
              <a:off x="3358458" y="1202411"/>
              <a:ext cx="5229703" cy="696913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943470" y="1403265"/>
            <a:ext cx="4954433" cy="1961926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14720" y="3428471"/>
            <a:ext cx="617728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956170" y="3574543"/>
            <a:ext cx="4954433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537493" y="1403265"/>
            <a:ext cx="3048000" cy="405662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70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ne and tabl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011768" y="3428471"/>
            <a:ext cx="4788471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grpSp>
        <p:nvGrpSpPr>
          <p:cNvPr id="15" name="Group 14"/>
          <p:cNvGrpSpPr/>
          <p:nvPr/>
        </p:nvGrpSpPr>
        <p:grpSpPr>
          <a:xfrm>
            <a:off x="7389121" y="932536"/>
            <a:ext cx="3507479" cy="4979612"/>
            <a:chOff x="3004457" y="476891"/>
            <a:chExt cx="5937704" cy="8428531"/>
          </a:xfrm>
        </p:grpSpPr>
        <p:sp>
          <p:nvSpPr>
            <p:cNvPr id="16" name="Rectangle: Rounded Corners 15"/>
            <p:cNvSpPr/>
            <p:nvPr userDrawn="1"/>
          </p:nvSpPr>
          <p:spPr>
            <a:xfrm>
              <a:off x="3004457" y="476891"/>
              <a:ext cx="5937704" cy="8428531"/>
            </a:xfrm>
            <a:prstGeom prst="roundRect">
              <a:avLst>
                <a:gd name="adj" fmla="val 5816"/>
              </a:avLst>
            </a:prstGeom>
            <a:solidFill>
              <a:srgbClr val="F8F8F8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920703" y="774152"/>
              <a:ext cx="105212" cy="10521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 sz="12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5796194" y="8303721"/>
              <a:ext cx="354231" cy="35423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 sz="1200"/>
            </a:p>
          </p:txBody>
        </p:sp>
        <p:sp>
          <p:nvSpPr>
            <p:cNvPr id="19" name="Rectangle: Rounded Corners 18"/>
            <p:cNvSpPr/>
            <p:nvPr userDrawn="1"/>
          </p:nvSpPr>
          <p:spPr>
            <a:xfrm>
              <a:off x="3358458" y="1202411"/>
              <a:ext cx="5229703" cy="696913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00239" y="2180503"/>
            <a:ext cx="1793932" cy="3744961"/>
            <a:chOff x="2791402" y="1050114"/>
            <a:chExt cx="3909098" cy="8159261"/>
          </a:xfrm>
        </p:grpSpPr>
        <p:sp>
          <p:nvSpPr>
            <p:cNvPr id="21" name="Rectangle 20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3" name="Rectangle: Rounded Corners 22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4" name="Rectangle: Rounded Corners 23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6" name="Rectangle: Rounded Corners 25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</p:grp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935568" y="932537"/>
            <a:ext cx="3407833" cy="243265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48267" y="3574543"/>
            <a:ext cx="3395133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30583" y="1403265"/>
            <a:ext cx="3048000" cy="405662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959989" y="2708800"/>
            <a:ext cx="1480095" cy="268549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10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ne and table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446433" y="6411940"/>
            <a:ext cx="452120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171767" y="5919158"/>
            <a:ext cx="812800" cy="67534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cxnSp>
        <p:nvCxnSpPr>
          <p:cNvPr id="42" name="Straight Connector 41"/>
          <p:cNvCxnSpPr/>
          <p:nvPr/>
        </p:nvCxnSpPr>
        <p:spPr>
          <a:xfrm>
            <a:off x="1011768" y="3428471"/>
            <a:ext cx="480704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389121" y="932536"/>
            <a:ext cx="3507479" cy="4979612"/>
            <a:chOff x="3004457" y="476891"/>
            <a:chExt cx="5937704" cy="8428531"/>
          </a:xfrm>
        </p:grpSpPr>
        <p:sp>
          <p:nvSpPr>
            <p:cNvPr id="44" name="Rectangle: Rounded Corners 43"/>
            <p:cNvSpPr/>
            <p:nvPr userDrawn="1"/>
          </p:nvSpPr>
          <p:spPr>
            <a:xfrm>
              <a:off x="3004457" y="476891"/>
              <a:ext cx="5937704" cy="8428531"/>
            </a:xfrm>
            <a:prstGeom prst="roundRect">
              <a:avLst>
                <a:gd name="adj" fmla="val 5816"/>
              </a:avLst>
            </a:prstGeom>
            <a:solidFill>
              <a:srgbClr val="F8F8F8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5920703" y="774152"/>
              <a:ext cx="105212" cy="10521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 sz="1200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5796194" y="8303721"/>
              <a:ext cx="354231" cy="35423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 sz="1200"/>
            </a:p>
          </p:txBody>
        </p:sp>
        <p:sp>
          <p:nvSpPr>
            <p:cNvPr id="47" name="Rectangle: Rounded Corners 46"/>
            <p:cNvSpPr/>
            <p:nvPr userDrawn="1"/>
          </p:nvSpPr>
          <p:spPr>
            <a:xfrm>
              <a:off x="3358458" y="1202411"/>
              <a:ext cx="5229703" cy="696913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00239" y="2180503"/>
            <a:ext cx="1793932" cy="3744961"/>
            <a:chOff x="2791402" y="1050114"/>
            <a:chExt cx="3909098" cy="8159261"/>
          </a:xfrm>
        </p:grpSpPr>
        <p:sp>
          <p:nvSpPr>
            <p:cNvPr id="49" name="Rectangle 48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1" name="Rectangle: Rounded Corners 50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2" name="Rectangle: Rounded Corners 51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4" name="Rectangle: Rounded Corners 53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5" name="Oval 54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6" name="Oval 55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</p:grpSp>
      <p:sp>
        <p:nvSpPr>
          <p:cNvPr id="57" name="Title 1"/>
          <p:cNvSpPr>
            <a:spLocks noGrp="1"/>
          </p:cNvSpPr>
          <p:nvPr>
            <p:ph type="title" hasCustomPrompt="1"/>
          </p:nvPr>
        </p:nvSpPr>
        <p:spPr>
          <a:xfrm>
            <a:off x="935568" y="932537"/>
            <a:ext cx="3407833" cy="243265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48267" y="3574543"/>
            <a:ext cx="3395133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30583" y="1403265"/>
            <a:ext cx="3048000" cy="405662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6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959989" y="2708800"/>
            <a:ext cx="1480095" cy="268549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94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60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grpSp>
        <p:nvGrpSpPr>
          <p:cNvPr id="5" name="Group 4"/>
          <p:cNvGrpSpPr/>
          <p:nvPr/>
        </p:nvGrpSpPr>
        <p:grpSpPr>
          <a:xfrm>
            <a:off x="935567" y="1704434"/>
            <a:ext cx="6033611" cy="3448073"/>
            <a:chOff x="1320800" y="1790165"/>
            <a:chExt cx="10669666" cy="609653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342657" y="1790165"/>
              <a:ext cx="8635566" cy="6071101"/>
            </a:xfrm>
            <a:prstGeom prst="roundRect">
              <a:avLst>
                <a:gd name="adj" fmla="val 4479"/>
              </a:avLst>
            </a:prstGeom>
            <a:solidFill>
              <a:srgbClr val="1C1C1C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321705" y="7765770"/>
              <a:ext cx="10667856" cy="120929"/>
            </a:xfrm>
            <a:custGeom>
              <a:avLst/>
              <a:gdLst>
                <a:gd name="connsiteX0" fmla="*/ 0 w 12407609"/>
                <a:gd name="connsiteY0" fmla="*/ 0 h 140651"/>
                <a:gd name="connsiteX1" fmla="*/ 54798 w 12407609"/>
                <a:gd name="connsiteY1" fmla="*/ 2767 h 140651"/>
                <a:gd name="connsiteX2" fmla="*/ 12407609 w 12407609"/>
                <a:gd name="connsiteY2" fmla="*/ 2767 h 140651"/>
                <a:gd name="connsiteX3" fmla="*/ 12326342 w 12407609"/>
                <a:gd name="connsiteY3" fmla="*/ 41916 h 140651"/>
                <a:gd name="connsiteX4" fmla="*/ 11837287 w 12407609"/>
                <a:gd name="connsiteY4" fmla="*/ 140651 h 140651"/>
                <a:gd name="connsiteX5" fmla="*/ 576066 w 12407609"/>
                <a:gd name="connsiteY5" fmla="*/ 140651 h 140651"/>
                <a:gd name="connsiteX6" fmla="*/ 87012 w 12407609"/>
                <a:gd name="connsiteY6" fmla="*/ 41916 h 1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07609" h="140651">
                  <a:moveTo>
                    <a:pt x="0" y="0"/>
                  </a:moveTo>
                  <a:lnTo>
                    <a:pt x="54798" y="2767"/>
                  </a:lnTo>
                  <a:lnTo>
                    <a:pt x="12407609" y="2767"/>
                  </a:lnTo>
                  <a:lnTo>
                    <a:pt x="12326342" y="41916"/>
                  </a:lnTo>
                  <a:cubicBezTo>
                    <a:pt x="12176026" y="105494"/>
                    <a:pt x="12010762" y="140651"/>
                    <a:pt x="11837287" y="140651"/>
                  </a:cubicBezTo>
                  <a:lnTo>
                    <a:pt x="576066" y="140651"/>
                  </a:lnTo>
                  <a:cubicBezTo>
                    <a:pt x="402591" y="140651"/>
                    <a:pt x="237327" y="105494"/>
                    <a:pt x="87012" y="41916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320800" y="7666147"/>
              <a:ext cx="10669666" cy="102001"/>
            </a:xfrm>
            <a:prstGeom prst="roundRect">
              <a:avLst/>
            </a:prstGeom>
            <a:solidFill>
              <a:srgbClr val="B2B2B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830616" y="7666148"/>
              <a:ext cx="1650037" cy="71543"/>
            </a:xfrm>
            <a:custGeom>
              <a:avLst/>
              <a:gdLst>
                <a:gd name="connsiteX0" fmla="*/ 0 w 1919131"/>
                <a:gd name="connsiteY0" fmla="*/ 0 h 83211"/>
                <a:gd name="connsiteX1" fmla="*/ 1919131 w 1919131"/>
                <a:gd name="connsiteY1" fmla="*/ 0 h 83211"/>
                <a:gd name="connsiteX2" fmla="*/ 1916033 w 1919131"/>
                <a:gd name="connsiteY2" fmla="*/ 15344 h 83211"/>
                <a:gd name="connsiteX3" fmla="*/ 1813646 w 1919131"/>
                <a:gd name="connsiteY3" fmla="*/ 83211 h 83211"/>
                <a:gd name="connsiteX4" fmla="*/ 105484 w 1919131"/>
                <a:gd name="connsiteY4" fmla="*/ 83211 h 83211"/>
                <a:gd name="connsiteX5" fmla="*/ 3098 w 1919131"/>
                <a:gd name="connsiteY5" fmla="*/ 15344 h 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131" h="83211">
                  <a:moveTo>
                    <a:pt x="0" y="0"/>
                  </a:moveTo>
                  <a:lnTo>
                    <a:pt x="1919131" y="0"/>
                  </a:lnTo>
                  <a:lnTo>
                    <a:pt x="1916033" y="15344"/>
                  </a:lnTo>
                  <a:cubicBezTo>
                    <a:pt x="1899164" y="55227"/>
                    <a:pt x="1859673" y="83211"/>
                    <a:pt x="1813646" y="83211"/>
                  </a:cubicBezTo>
                  <a:lnTo>
                    <a:pt x="105484" y="83211"/>
                  </a:lnTo>
                  <a:cubicBezTo>
                    <a:pt x="59458" y="83211"/>
                    <a:pt x="19967" y="55227"/>
                    <a:pt x="3098" y="15344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2654660" y="2200716"/>
              <a:ext cx="8019384" cy="5003836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440084" y="1490364"/>
            <a:ext cx="3443817" cy="187482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511334" y="3428471"/>
            <a:ext cx="4680666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52784" y="3574543"/>
            <a:ext cx="3443817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707994" y="1960084"/>
            <a:ext cx="4516757" cy="280661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202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and ph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888452" y="1482139"/>
            <a:ext cx="1406658" cy="2936499"/>
            <a:chOff x="2791402" y="1050114"/>
            <a:chExt cx="3909098" cy="8159261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5" name="Rectangle: Rounded Corners 14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chemeClr val="tx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6" name="Rectangle: Rounded Corners 15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8" name="Rectangle: Rounded Corners 17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grpSp>
        <p:nvGrpSpPr>
          <p:cNvPr id="5" name="Group 4"/>
          <p:cNvGrpSpPr/>
          <p:nvPr/>
        </p:nvGrpSpPr>
        <p:grpSpPr>
          <a:xfrm>
            <a:off x="2389873" y="984949"/>
            <a:ext cx="6033611" cy="3448073"/>
            <a:chOff x="1320800" y="1790165"/>
            <a:chExt cx="10669666" cy="609653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342657" y="1790165"/>
              <a:ext cx="8635566" cy="6071101"/>
            </a:xfrm>
            <a:prstGeom prst="roundRect">
              <a:avLst>
                <a:gd name="adj" fmla="val 4479"/>
              </a:avLst>
            </a:prstGeom>
            <a:solidFill>
              <a:schemeClr val="tx1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321705" y="7765770"/>
              <a:ext cx="10667856" cy="120929"/>
            </a:xfrm>
            <a:custGeom>
              <a:avLst/>
              <a:gdLst>
                <a:gd name="connsiteX0" fmla="*/ 0 w 12407609"/>
                <a:gd name="connsiteY0" fmla="*/ 0 h 140651"/>
                <a:gd name="connsiteX1" fmla="*/ 54798 w 12407609"/>
                <a:gd name="connsiteY1" fmla="*/ 2767 h 140651"/>
                <a:gd name="connsiteX2" fmla="*/ 12407609 w 12407609"/>
                <a:gd name="connsiteY2" fmla="*/ 2767 h 140651"/>
                <a:gd name="connsiteX3" fmla="*/ 12326342 w 12407609"/>
                <a:gd name="connsiteY3" fmla="*/ 41916 h 140651"/>
                <a:gd name="connsiteX4" fmla="*/ 11837287 w 12407609"/>
                <a:gd name="connsiteY4" fmla="*/ 140651 h 140651"/>
                <a:gd name="connsiteX5" fmla="*/ 576066 w 12407609"/>
                <a:gd name="connsiteY5" fmla="*/ 140651 h 140651"/>
                <a:gd name="connsiteX6" fmla="*/ 87012 w 12407609"/>
                <a:gd name="connsiteY6" fmla="*/ 41916 h 1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07609" h="140651">
                  <a:moveTo>
                    <a:pt x="0" y="0"/>
                  </a:moveTo>
                  <a:lnTo>
                    <a:pt x="54798" y="2767"/>
                  </a:lnTo>
                  <a:lnTo>
                    <a:pt x="12407609" y="2767"/>
                  </a:lnTo>
                  <a:lnTo>
                    <a:pt x="12326342" y="41916"/>
                  </a:lnTo>
                  <a:cubicBezTo>
                    <a:pt x="12176026" y="105494"/>
                    <a:pt x="12010762" y="140651"/>
                    <a:pt x="11837287" y="140651"/>
                  </a:cubicBezTo>
                  <a:lnTo>
                    <a:pt x="576066" y="140651"/>
                  </a:lnTo>
                  <a:cubicBezTo>
                    <a:pt x="402591" y="140651"/>
                    <a:pt x="237327" y="105494"/>
                    <a:pt x="87012" y="41916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320800" y="7666147"/>
              <a:ext cx="10669666" cy="102001"/>
            </a:xfrm>
            <a:prstGeom prst="roundRect">
              <a:avLst/>
            </a:prstGeom>
            <a:solidFill>
              <a:srgbClr val="B2B2B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830616" y="7666148"/>
              <a:ext cx="1650037" cy="71543"/>
            </a:xfrm>
            <a:custGeom>
              <a:avLst/>
              <a:gdLst>
                <a:gd name="connsiteX0" fmla="*/ 0 w 1919131"/>
                <a:gd name="connsiteY0" fmla="*/ 0 h 83211"/>
                <a:gd name="connsiteX1" fmla="*/ 1919131 w 1919131"/>
                <a:gd name="connsiteY1" fmla="*/ 0 h 83211"/>
                <a:gd name="connsiteX2" fmla="*/ 1916033 w 1919131"/>
                <a:gd name="connsiteY2" fmla="*/ 15344 h 83211"/>
                <a:gd name="connsiteX3" fmla="*/ 1813646 w 1919131"/>
                <a:gd name="connsiteY3" fmla="*/ 83211 h 83211"/>
                <a:gd name="connsiteX4" fmla="*/ 105484 w 1919131"/>
                <a:gd name="connsiteY4" fmla="*/ 83211 h 83211"/>
                <a:gd name="connsiteX5" fmla="*/ 3098 w 1919131"/>
                <a:gd name="connsiteY5" fmla="*/ 15344 h 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131" h="83211">
                  <a:moveTo>
                    <a:pt x="0" y="0"/>
                  </a:moveTo>
                  <a:lnTo>
                    <a:pt x="1919131" y="0"/>
                  </a:lnTo>
                  <a:lnTo>
                    <a:pt x="1916033" y="15344"/>
                  </a:lnTo>
                  <a:cubicBezTo>
                    <a:pt x="1899164" y="55227"/>
                    <a:pt x="1859673" y="83211"/>
                    <a:pt x="1813646" y="83211"/>
                  </a:cubicBezTo>
                  <a:lnTo>
                    <a:pt x="105484" y="83211"/>
                  </a:lnTo>
                  <a:cubicBezTo>
                    <a:pt x="59458" y="83211"/>
                    <a:pt x="19967" y="55227"/>
                    <a:pt x="3098" y="15344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2654660" y="2200716"/>
              <a:ext cx="8019384" cy="5003836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</p:grp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162300" y="1240598"/>
            <a:ext cx="4516757" cy="280661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019854" y="1890798"/>
            <a:ext cx="1160573" cy="210574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4667937"/>
            <a:ext cx="3816350" cy="1365547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52646" y="4792874"/>
            <a:ext cx="5124287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129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/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011768" y="3428471"/>
            <a:ext cx="491973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2" r="35458"/>
          <a:stretch/>
        </p:blipFill>
        <p:spPr>
          <a:xfrm>
            <a:off x="4751917" y="0"/>
            <a:ext cx="7440083" cy="5919159"/>
          </a:xfrm>
          <a:prstGeom prst="rect">
            <a:avLst/>
          </a:prstGeom>
        </p:spPr>
      </p:pic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12417" y="0"/>
            <a:ext cx="5979584" cy="514429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35568" y="932537"/>
            <a:ext cx="3407833" cy="243265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48267" y="3574543"/>
            <a:ext cx="3395133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79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grpSp>
        <p:nvGrpSpPr>
          <p:cNvPr id="5" name="Group 4"/>
          <p:cNvGrpSpPr/>
          <p:nvPr/>
        </p:nvGrpSpPr>
        <p:grpSpPr>
          <a:xfrm>
            <a:off x="1295400" y="1451652"/>
            <a:ext cx="5107649" cy="4146827"/>
            <a:chOff x="2198478" y="1402730"/>
            <a:chExt cx="8912404" cy="7234736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5152347" y="7666807"/>
              <a:ext cx="3002317" cy="970659"/>
              <a:chOff x="5152347" y="7666807"/>
              <a:chExt cx="3002317" cy="970659"/>
            </a:xfrm>
          </p:grpSpPr>
          <p:sp>
            <p:nvSpPr>
              <p:cNvPr id="12" name="Freeform: Shape 11"/>
              <p:cNvSpPr/>
              <p:nvPr userDrawn="1"/>
            </p:nvSpPr>
            <p:spPr>
              <a:xfrm>
                <a:off x="5152347" y="7666807"/>
                <a:ext cx="3002317" cy="970659"/>
              </a:xfrm>
              <a:custGeom>
                <a:avLst/>
                <a:gdLst>
                  <a:gd name="connsiteX0" fmla="*/ 566240 w 3002317"/>
                  <a:gd name="connsiteY0" fmla="*/ 0 h 970659"/>
                  <a:gd name="connsiteX1" fmla="*/ 2432360 w 3002317"/>
                  <a:gd name="connsiteY1" fmla="*/ 0 h 970659"/>
                  <a:gd name="connsiteX2" fmla="*/ 2444712 w 3002317"/>
                  <a:gd name="connsiteY2" fmla="*/ 153415 h 970659"/>
                  <a:gd name="connsiteX3" fmla="*/ 2558119 w 3002317"/>
                  <a:gd name="connsiteY3" fmla="*/ 661012 h 970659"/>
                  <a:gd name="connsiteX4" fmla="*/ 2962931 w 3002317"/>
                  <a:gd name="connsiteY4" fmla="*/ 837224 h 970659"/>
                  <a:gd name="connsiteX5" fmla="*/ 2956436 w 3002317"/>
                  <a:gd name="connsiteY5" fmla="*/ 837224 h 970659"/>
                  <a:gd name="connsiteX6" fmla="*/ 2960140 w 3002317"/>
                  <a:gd name="connsiteY6" fmla="*/ 837972 h 970659"/>
                  <a:gd name="connsiteX7" fmla="*/ 3002317 w 3002317"/>
                  <a:gd name="connsiteY7" fmla="*/ 901602 h 970659"/>
                  <a:gd name="connsiteX8" fmla="*/ 3002316 w 3002317"/>
                  <a:gd name="connsiteY8" fmla="*/ 901602 h 970659"/>
                  <a:gd name="connsiteX9" fmla="*/ 2933259 w 3002317"/>
                  <a:gd name="connsiteY9" fmla="*/ 970659 h 970659"/>
                  <a:gd name="connsiteX10" fmla="*/ 69057 w 3002317"/>
                  <a:gd name="connsiteY10" fmla="*/ 970658 h 970659"/>
                  <a:gd name="connsiteX11" fmla="*/ 20226 w 3002317"/>
                  <a:gd name="connsiteY11" fmla="*/ 950432 h 970659"/>
                  <a:gd name="connsiteX12" fmla="*/ 0 w 3002317"/>
                  <a:gd name="connsiteY12" fmla="*/ 901601 h 970659"/>
                  <a:gd name="connsiteX13" fmla="*/ 20226 w 3002317"/>
                  <a:gd name="connsiteY13" fmla="*/ 852771 h 970659"/>
                  <a:gd name="connsiteX14" fmla="*/ 36097 w 3002317"/>
                  <a:gd name="connsiteY14" fmla="*/ 842071 h 970659"/>
                  <a:gd name="connsiteX15" fmla="*/ 35278 w 3002317"/>
                  <a:gd name="connsiteY15" fmla="*/ 842071 h 970659"/>
                  <a:gd name="connsiteX16" fmla="*/ 37319 w 3002317"/>
                  <a:gd name="connsiteY16" fmla="*/ 841247 h 970659"/>
                  <a:gd name="connsiteX17" fmla="*/ 42177 w 3002317"/>
                  <a:gd name="connsiteY17" fmla="*/ 837972 h 970659"/>
                  <a:gd name="connsiteX18" fmla="*/ 48684 w 3002317"/>
                  <a:gd name="connsiteY18" fmla="*/ 836658 h 970659"/>
                  <a:gd name="connsiteX19" fmla="*/ 130007 w 3002317"/>
                  <a:gd name="connsiteY19" fmla="*/ 803822 h 970659"/>
                  <a:gd name="connsiteX20" fmla="*/ 440090 w 3002317"/>
                  <a:gd name="connsiteY20" fmla="*/ 665859 h 970659"/>
                  <a:gd name="connsiteX21" fmla="*/ 553498 w 3002317"/>
                  <a:gd name="connsiteY21" fmla="*/ 158262 h 97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02317" h="970659">
                    <a:moveTo>
                      <a:pt x="566240" y="0"/>
                    </a:moveTo>
                    <a:lnTo>
                      <a:pt x="2432360" y="0"/>
                    </a:lnTo>
                    <a:lnTo>
                      <a:pt x="2444712" y="153415"/>
                    </a:lnTo>
                    <a:cubicBezTo>
                      <a:pt x="2455725" y="340027"/>
                      <a:pt x="2464059" y="517933"/>
                      <a:pt x="2558119" y="661012"/>
                    </a:cubicBezTo>
                    <a:cubicBezTo>
                      <a:pt x="2648607" y="770549"/>
                      <a:pt x="2858156" y="775312"/>
                      <a:pt x="2962931" y="837224"/>
                    </a:cubicBezTo>
                    <a:lnTo>
                      <a:pt x="2956436" y="837224"/>
                    </a:lnTo>
                    <a:lnTo>
                      <a:pt x="2960140" y="837972"/>
                    </a:lnTo>
                    <a:cubicBezTo>
                      <a:pt x="2984926" y="848455"/>
                      <a:pt x="3002317" y="872998"/>
                      <a:pt x="3002317" y="901602"/>
                    </a:cubicBezTo>
                    <a:lnTo>
                      <a:pt x="3002316" y="901602"/>
                    </a:lnTo>
                    <a:cubicBezTo>
                      <a:pt x="3002316" y="939741"/>
                      <a:pt x="2971398" y="970659"/>
                      <a:pt x="2933259" y="970659"/>
                    </a:cubicBezTo>
                    <a:lnTo>
                      <a:pt x="69057" y="970658"/>
                    </a:lnTo>
                    <a:cubicBezTo>
                      <a:pt x="49987" y="970658"/>
                      <a:pt x="32723" y="962928"/>
                      <a:pt x="20226" y="950432"/>
                    </a:cubicBezTo>
                    <a:lnTo>
                      <a:pt x="0" y="901601"/>
                    </a:lnTo>
                    <a:lnTo>
                      <a:pt x="20226" y="852771"/>
                    </a:lnTo>
                    <a:lnTo>
                      <a:pt x="36097" y="842071"/>
                    </a:lnTo>
                    <a:lnTo>
                      <a:pt x="35278" y="842071"/>
                    </a:lnTo>
                    <a:lnTo>
                      <a:pt x="37319" y="841247"/>
                    </a:lnTo>
                    <a:lnTo>
                      <a:pt x="42177" y="837972"/>
                    </a:lnTo>
                    <a:lnTo>
                      <a:pt x="48684" y="836658"/>
                    </a:lnTo>
                    <a:lnTo>
                      <a:pt x="130007" y="803822"/>
                    </a:lnTo>
                    <a:cubicBezTo>
                      <a:pt x="237386" y="771229"/>
                      <a:pt x="372224" y="748012"/>
                      <a:pt x="440090" y="665859"/>
                    </a:cubicBezTo>
                    <a:cubicBezTo>
                      <a:pt x="534150" y="522780"/>
                      <a:pt x="542484" y="344874"/>
                      <a:pt x="553498" y="158262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3" name="Freeform: Shape 12"/>
              <p:cNvSpPr/>
              <p:nvPr userDrawn="1"/>
            </p:nvSpPr>
            <p:spPr>
              <a:xfrm>
                <a:off x="5713861" y="7666807"/>
                <a:ext cx="1879289" cy="81781"/>
              </a:xfrm>
              <a:custGeom>
                <a:avLst/>
                <a:gdLst>
                  <a:gd name="connsiteX0" fmla="*/ 6584 w 1879289"/>
                  <a:gd name="connsiteY0" fmla="*/ 0 h 81781"/>
                  <a:gd name="connsiteX1" fmla="*/ 1872704 w 1879289"/>
                  <a:gd name="connsiteY1" fmla="*/ 0 h 81781"/>
                  <a:gd name="connsiteX2" fmla="*/ 1879289 w 1879289"/>
                  <a:gd name="connsiteY2" fmla="*/ 81781 h 81781"/>
                  <a:gd name="connsiteX3" fmla="*/ 0 w 1879289"/>
                  <a:gd name="connsiteY3" fmla="*/ 81781 h 8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9289" h="81781">
                    <a:moveTo>
                      <a:pt x="6584" y="0"/>
                    </a:moveTo>
                    <a:lnTo>
                      <a:pt x="1872704" y="0"/>
                    </a:lnTo>
                    <a:lnTo>
                      <a:pt x="1879289" y="81781"/>
                    </a:lnTo>
                    <a:lnTo>
                      <a:pt x="0" y="81781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7" name="Rectangle: Rounded Corners 6"/>
            <p:cNvSpPr/>
            <p:nvPr userDrawn="1"/>
          </p:nvSpPr>
          <p:spPr>
            <a:xfrm>
              <a:off x="2200826" y="1402814"/>
              <a:ext cx="8910056" cy="6264077"/>
            </a:xfrm>
            <a:prstGeom prst="roundRect">
              <a:avLst>
                <a:gd name="adj" fmla="val 4479"/>
              </a:avLst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" name="Rectangle: Rounded Corners 7"/>
            <p:cNvSpPr/>
            <p:nvPr userDrawn="1"/>
          </p:nvSpPr>
          <p:spPr>
            <a:xfrm>
              <a:off x="2520212" y="1784336"/>
              <a:ext cx="8271284" cy="4652597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2198478" y="1402730"/>
              <a:ext cx="8910056" cy="6264077"/>
              <a:chOff x="2198478" y="1402730"/>
              <a:chExt cx="8910056" cy="6264077"/>
            </a:xfrm>
          </p:grpSpPr>
          <p:sp>
            <p:nvSpPr>
              <p:cNvPr id="10" name="Freeform: Shape 9"/>
              <p:cNvSpPr/>
              <p:nvPr userDrawn="1"/>
            </p:nvSpPr>
            <p:spPr>
              <a:xfrm>
                <a:off x="2198478" y="6797053"/>
                <a:ext cx="8910056" cy="869754"/>
              </a:xfrm>
              <a:custGeom>
                <a:avLst/>
                <a:gdLst>
                  <a:gd name="connsiteX0" fmla="*/ 0 w 8910056"/>
                  <a:gd name="connsiteY0" fmla="*/ 0 h 869754"/>
                  <a:gd name="connsiteX1" fmla="*/ 8910056 w 8910056"/>
                  <a:gd name="connsiteY1" fmla="*/ 0 h 869754"/>
                  <a:gd name="connsiteX2" fmla="*/ 8910056 w 8910056"/>
                  <a:gd name="connsiteY2" fmla="*/ 589186 h 869754"/>
                  <a:gd name="connsiteX3" fmla="*/ 8629488 w 8910056"/>
                  <a:gd name="connsiteY3" fmla="*/ 869754 h 869754"/>
                  <a:gd name="connsiteX4" fmla="*/ 280568 w 8910056"/>
                  <a:gd name="connsiteY4" fmla="*/ 869754 h 869754"/>
                  <a:gd name="connsiteX5" fmla="*/ 0 w 8910056"/>
                  <a:gd name="connsiteY5" fmla="*/ 589186 h 869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10056" h="869754">
                    <a:moveTo>
                      <a:pt x="0" y="0"/>
                    </a:moveTo>
                    <a:lnTo>
                      <a:pt x="8910056" y="0"/>
                    </a:lnTo>
                    <a:lnTo>
                      <a:pt x="8910056" y="589186"/>
                    </a:lnTo>
                    <a:cubicBezTo>
                      <a:pt x="8910056" y="744139"/>
                      <a:pt x="8784441" y="869754"/>
                      <a:pt x="8629488" y="869754"/>
                    </a:cubicBezTo>
                    <a:lnTo>
                      <a:pt x="280568" y="869754"/>
                    </a:lnTo>
                    <a:cubicBezTo>
                      <a:pt x="125615" y="869754"/>
                      <a:pt x="0" y="744139"/>
                      <a:pt x="0" y="589186"/>
                    </a:cubicBezTo>
                    <a:close/>
                  </a:path>
                </a:pathLst>
              </a:custGeom>
              <a:solidFill>
                <a:srgbClr val="DDDDDD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1" name="Rectangle: Rounded Corners 10"/>
              <p:cNvSpPr/>
              <p:nvPr userDrawn="1"/>
            </p:nvSpPr>
            <p:spPr>
              <a:xfrm>
                <a:off x="2198478" y="1402730"/>
                <a:ext cx="8910056" cy="6264077"/>
              </a:xfrm>
              <a:prstGeom prst="roundRect">
                <a:avLst>
                  <a:gd name="adj" fmla="val 4479"/>
                </a:avLst>
              </a:prstGeom>
              <a:noFill/>
              <a:ln w="12700">
                <a:solidFill>
                  <a:srgbClr val="777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440084" y="1451652"/>
            <a:ext cx="3443817" cy="191354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511334" y="3428471"/>
            <a:ext cx="4680666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52784" y="3574543"/>
            <a:ext cx="3443817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97225" y="1695894"/>
            <a:ext cx="4704000" cy="264127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01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Freeform: Shape 4"/>
          <p:cNvSpPr/>
          <p:nvPr/>
        </p:nvSpPr>
        <p:spPr>
          <a:xfrm>
            <a:off x="4751917" y="1960199"/>
            <a:ext cx="1221075" cy="1410145"/>
          </a:xfrm>
          <a:custGeom>
            <a:avLst/>
            <a:gdLst>
              <a:gd name="connsiteX0" fmla="*/ 0 w 1831612"/>
              <a:gd name="connsiteY0" fmla="*/ 0 h 2114891"/>
              <a:gd name="connsiteX1" fmla="*/ 176053 w 1831612"/>
              <a:gd name="connsiteY1" fmla="*/ 8890 h 2114891"/>
              <a:gd name="connsiteX2" fmla="*/ 1777898 w 1831612"/>
              <a:gd name="connsiteY2" fmla="*/ 968994 h 2114891"/>
              <a:gd name="connsiteX3" fmla="*/ 1831612 w 1831612"/>
              <a:gd name="connsiteY3" fmla="*/ 1057409 h 2114891"/>
              <a:gd name="connsiteX4" fmla="*/ 0 w 1831612"/>
              <a:gd name="connsiteY4" fmla="*/ 2114891 h 2114891"/>
              <a:gd name="connsiteX5" fmla="*/ 0 w 1831612"/>
              <a:gd name="connsiteY5" fmla="*/ 0 h 21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612" h="2114891">
                <a:moveTo>
                  <a:pt x="0" y="0"/>
                </a:moveTo>
                <a:lnTo>
                  <a:pt x="176053" y="8890"/>
                </a:lnTo>
                <a:cubicBezTo>
                  <a:pt x="842715" y="76593"/>
                  <a:pt x="1421520" y="441485"/>
                  <a:pt x="1777898" y="968994"/>
                </a:cubicBezTo>
                <a:lnTo>
                  <a:pt x="1831612" y="1057409"/>
                </a:lnTo>
                <a:lnTo>
                  <a:pt x="0" y="21148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Freeform: Shape 5"/>
          <p:cNvSpPr/>
          <p:nvPr/>
        </p:nvSpPr>
        <p:spPr>
          <a:xfrm>
            <a:off x="4784284" y="2721376"/>
            <a:ext cx="1403775" cy="1412325"/>
          </a:xfrm>
          <a:custGeom>
            <a:avLst/>
            <a:gdLst>
              <a:gd name="connsiteX0" fmla="*/ 1834203 w 2105662"/>
              <a:gd name="connsiteY0" fmla="*/ 0 h 2118160"/>
              <a:gd name="connsiteX1" fmla="*/ 1839718 w 2105662"/>
              <a:gd name="connsiteY1" fmla="*/ 9078 h 2118160"/>
              <a:gd name="connsiteX2" fmla="*/ 2105662 w 2105662"/>
              <a:gd name="connsiteY2" fmla="*/ 1059373 h 2118160"/>
              <a:gd name="connsiteX3" fmla="*/ 1839718 w 2105662"/>
              <a:gd name="connsiteY3" fmla="*/ 2109668 h 2118160"/>
              <a:gd name="connsiteX4" fmla="*/ 1834559 w 2105662"/>
              <a:gd name="connsiteY4" fmla="*/ 2118160 h 2118160"/>
              <a:gd name="connsiteX5" fmla="*/ 0 w 2105662"/>
              <a:gd name="connsiteY5" fmla="*/ 1058977 h 2118160"/>
              <a:gd name="connsiteX6" fmla="*/ 1834203 w 2105662"/>
              <a:gd name="connsiteY6" fmla="*/ 0 h 21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5662" h="2118160">
                <a:moveTo>
                  <a:pt x="1834203" y="0"/>
                </a:moveTo>
                <a:lnTo>
                  <a:pt x="1839718" y="9078"/>
                </a:lnTo>
                <a:cubicBezTo>
                  <a:pt x="2009322" y="321292"/>
                  <a:pt x="2105662" y="679082"/>
                  <a:pt x="2105662" y="1059373"/>
                </a:cubicBezTo>
                <a:cubicBezTo>
                  <a:pt x="2105662" y="1439664"/>
                  <a:pt x="2009322" y="1797454"/>
                  <a:pt x="1839718" y="2109668"/>
                </a:cubicBezTo>
                <a:lnTo>
                  <a:pt x="1834559" y="2118160"/>
                </a:lnTo>
                <a:lnTo>
                  <a:pt x="0" y="1058977"/>
                </a:lnTo>
                <a:lnTo>
                  <a:pt x="183420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Freeform: Shape 6"/>
          <p:cNvSpPr/>
          <p:nvPr/>
        </p:nvSpPr>
        <p:spPr>
          <a:xfrm>
            <a:off x="4751917" y="3484597"/>
            <a:ext cx="1221312" cy="1410673"/>
          </a:xfrm>
          <a:custGeom>
            <a:avLst/>
            <a:gdLst>
              <a:gd name="connsiteX0" fmla="*/ 0 w 1831968"/>
              <a:gd name="connsiteY0" fmla="*/ 0 h 2115683"/>
              <a:gd name="connsiteX1" fmla="*/ 1831968 w 1831968"/>
              <a:gd name="connsiteY1" fmla="*/ 1057687 h 2115683"/>
              <a:gd name="connsiteX2" fmla="*/ 1777898 w 1831968"/>
              <a:gd name="connsiteY2" fmla="*/ 1146689 h 2115683"/>
              <a:gd name="connsiteX3" fmla="*/ 176053 w 1831968"/>
              <a:gd name="connsiteY3" fmla="*/ 2106793 h 2115683"/>
              <a:gd name="connsiteX4" fmla="*/ 0 w 1831968"/>
              <a:gd name="connsiteY4" fmla="*/ 2115683 h 2115683"/>
              <a:gd name="connsiteX5" fmla="*/ 0 w 1831968"/>
              <a:gd name="connsiteY5" fmla="*/ 0 h 211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968" h="2115683">
                <a:moveTo>
                  <a:pt x="0" y="0"/>
                </a:moveTo>
                <a:lnTo>
                  <a:pt x="1831968" y="1057687"/>
                </a:lnTo>
                <a:lnTo>
                  <a:pt x="1777898" y="1146689"/>
                </a:lnTo>
                <a:cubicBezTo>
                  <a:pt x="1421520" y="1674199"/>
                  <a:pt x="842715" y="2039090"/>
                  <a:pt x="176053" y="2106793"/>
                </a:cubicBezTo>
                <a:lnTo>
                  <a:pt x="0" y="21156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968997" y="2339034"/>
            <a:ext cx="48330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968997" y="4042634"/>
            <a:ext cx="48330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486171" y="3223665"/>
            <a:ext cx="48330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40083" y="1372095"/>
            <a:ext cx="3456517" cy="1101394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40083" y="932536"/>
            <a:ext cx="345651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7440083" y="3094930"/>
            <a:ext cx="3456517" cy="1101394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440083" y="2655371"/>
            <a:ext cx="345651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440083" y="4817765"/>
            <a:ext cx="3456517" cy="1101394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440083" y="4378206"/>
            <a:ext cx="3456517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7" name="Straight Connector 65"/>
          <p:cNvCxnSpPr>
            <a:stCxn id="8" idx="3"/>
            <a:endCxn id="12" idx="1"/>
          </p:cNvCxnSpPr>
          <p:nvPr/>
        </p:nvCxnSpPr>
        <p:spPr>
          <a:xfrm flipV="1">
            <a:off x="5452305" y="1127980"/>
            <a:ext cx="1987778" cy="1414927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65"/>
          <p:cNvCxnSpPr>
            <a:stCxn id="14" idx="1"/>
          </p:cNvCxnSpPr>
          <p:nvPr/>
        </p:nvCxnSpPr>
        <p:spPr>
          <a:xfrm rot="10800000" flipV="1">
            <a:off x="5969481" y="2850815"/>
            <a:ext cx="1470603" cy="577656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65"/>
          <p:cNvCxnSpPr>
            <a:stCxn id="16" idx="1"/>
            <a:endCxn id="9" idx="3"/>
          </p:cNvCxnSpPr>
          <p:nvPr/>
        </p:nvCxnSpPr>
        <p:spPr>
          <a:xfrm rot="10800000">
            <a:off x="5452306" y="4246507"/>
            <a:ext cx="1987778" cy="327142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935568" y="2422731"/>
            <a:ext cx="3407833" cy="2012539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065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8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3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8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5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932536"/>
            <a:ext cx="12192000" cy="249593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2523401"/>
            <a:ext cx="9601200" cy="90507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91367" y="3700504"/>
            <a:ext cx="6409267" cy="1889417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840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34" name="Freeform: Shape 33"/>
          <p:cNvSpPr/>
          <p:nvPr/>
        </p:nvSpPr>
        <p:spPr>
          <a:xfrm>
            <a:off x="4841863" y="2401054"/>
            <a:ext cx="1221312" cy="1410673"/>
          </a:xfrm>
          <a:custGeom>
            <a:avLst/>
            <a:gdLst>
              <a:gd name="connsiteX0" fmla="*/ 1831968 w 1831968"/>
              <a:gd name="connsiteY0" fmla="*/ 0 h 2115683"/>
              <a:gd name="connsiteX1" fmla="*/ 1831968 w 1831968"/>
              <a:gd name="connsiteY1" fmla="*/ 2115683 h 2115683"/>
              <a:gd name="connsiteX2" fmla="*/ 0 w 1831968"/>
              <a:gd name="connsiteY2" fmla="*/ 1057996 h 2115683"/>
              <a:gd name="connsiteX3" fmla="*/ 54070 w 1831968"/>
              <a:gd name="connsiteY3" fmla="*/ 968994 h 2115683"/>
              <a:gd name="connsiteX4" fmla="*/ 1655915 w 1831968"/>
              <a:gd name="connsiteY4" fmla="*/ 8890 h 2115683"/>
              <a:gd name="connsiteX5" fmla="*/ 1831968 w 1831968"/>
              <a:gd name="connsiteY5" fmla="*/ 0 h 211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968" h="2115683">
                <a:moveTo>
                  <a:pt x="1831968" y="0"/>
                </a:moveTo>
                <a:lnTo>
                  <a:pt x="1831968" y="2115683"/>
                </a:lnTo>
                <a:lnTo>
                  <a:pt x="0" y="1057996"/>
                </a:lnTo>
                <a:lnTo>
                  <a:pt x="54070" y="968994"/>
                </a:lnTo>
                <a:cubicBezTo>
                  <a:pt x="410448" y="441485"/>
                  <a:pt x="989253" y="76593"/>
                  <a:pt x="1655915" y="8890"/>
                </a:cubicBezTo>
                <a:lnTo>
                  <a:pt x="183196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5" name="Freeform: Shape 34"/>
          <p:cNvSpPr/>
          <p:nvPr/>
        </p:nvSpPr>
        <p:spPr>
          <a:xfrm>
            <a:off x="6128824" y="2401054"/>
            <a:ext cx="1221075" cy="1410145"/>
          </a:xfrm>
          <a:custGeom>
            <a:avLst/>
            <a:gdLst>
              <a:gd name="connsiteX0" fmla="*/ 0 w 1831612"/>
              <a:gd name="connsiteY0" fmla="*/ 0 h 2114891"/>
              <a:gd name="connsiteX1" fmla="*/ 176053 w 1831612"/>
              <a:gd name="connsiteY1" fmla="*/ 8890 h 2114891"/>
              <a:gd name="connsiteX2" fmla="*/ 1777898 w 1831612"/>
              <a:gd name="connsiteY2" fmla="*/ 968994 h 2114891"/>
              <a:gd name="connsiteX3" fmla="*/ 1831612 w 1831612"/>
              <a:gd name="connsiteY3" fmla="*/ 1057409 h 2114891"/>
              <a:gd name="connsiteX4" fmla="*/ 0 w 1831612"/>
              <a:gd name="connsiteY4" fmla="*/ 2114891 h 2114891"/>
              <a:gd name="connsiteX5" fmla="*/ 0 w 1831612"/>
              <a:gd name="connsiteY5" fmla="*/ 0 h 21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612" h="2114891">
                <a:moveTo>
                  <a:pt x="0" y="0"/>
                </a:moveTo>
                <a:lnTo>
                  <a:pt x="176053" y="8890"/>
                </a:lnTo>
                <a:cubicBezTo>
                  <a:pt x="842715" y="76593"/>
                  <a:pt x="1421520" y="441485"/>
                  <a:pt x="1777898" y="968994"/>
                </a:cubicBezTo>
                <a:lnTo>
                  <a:pt x="1831612" y="1057409"/>
                </a:lnTo>
                <a:lnTo>
                  <a:pt x="0" y="21148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6" name="Freeform: Shape 35"/>
          <p:cNvSpPr/>
          <p:nvPr/>
        </p:nvSpPr>
        <p:spPr>
          <a:xfrm>
            <a:off x="6161192" y="3162231"/>
            <a:ext cx="1403775" cy="1412325"/>
          </a:xfrm>
          <a:custGeom>
            <a:avLst/>
            <a:gdLst>
              <a:gd name="connsiteX0" fmla="*/ 1834203 w 2105662"/>
              <a:gd name="connsiteY0" fmla="*/ 0 h 2118160"/>
              <a:gd name="connsiteX1" fmla="*/ 1839718 w 2105662"/>
              <a:gd name="connsiteY1" fmla="*/ 9078 h 2118160"/>
              <a:gd name="connsiteX2" fmla="*/ 2105662 w 2105662"/>
              <a:gd name="connsiteY2" fmla="*/ 1059373 h 2118160"/>
              <a:gd name="connsiteX3" fmla="*/ 1839718 w 2105662"/>
              <a:gd name="connsiteY3" fmla="*/ 2109668 h 2118160"/>
              <a:gd name="connsiteX4" fmla="*/ 1834559 w 2105662"/>
              <a:gd name="connsiteY4" fmla="*/ 2118160 h 2118160"/>
              <a:gd name="connsiteX5" fmla="*/ 0 w 2105662"/>
              <a:gd name="connsiteY5" fmla="*/ 1058977 h 2118160"/>
              <a:gd name="connsiteX6" fmla="*/ 1834203 w 2105662"/>
              <a:gd name="connsiteY6" fmla="*/ 0 h 21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5662" h="2118160">
                <a:moveTo>
                  <a:pt x="1834203" y="0"/>
                </a:moveTo>
                <a:lnTo>
                  <a:pt x="1839718" y="9078"/>
                </a:lnTo>
                <a:cubicBezTo>
                  <a:pt x="2009322" y="321292"/>
                  <a:pt x="2105662" y="679082"/>
                  <a:pt x="2105662" y="1059373"/>
                </a:cubicBezTo>
                <a:cubicBezTo>
                  <a:pt x="2105662" y="1439664"/>
                  <a:pt x="2009322" y="1797454"/>
                  <a:pt x="1839718" y="2109668"/>
                </a:cubicBezTo>
                <a:lnTo>
                  <a:pt x="1834559" y="2118160"/>
                </a:lnTo>
                <a:lnTo>
                  <a:pt x="0" y="1058977"/>
                </a:lnTo>
                <a:lnTo>
                  <a:pt x="183420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7" name="Freeform: Shape 36"/>
          <p:cNvSpPr/>
          <p:nvPr/>
        </p:nvSpPr>
        <p:spPr>
          <a:xfrm>
            <a:off x="4627033" y="3162622"/>
            <a:ext cx="1402860" cy="1411543"/>
          </a:xfrm>
          <a:custGeom>
            <a:avLst/>
            <a:gdLst>
              <a:gd name="connsiteX0" fmla="*/ 271103 w 2104290"/>
              <a:gd name="connsiteY0" fmla="*/ 0 h 2116988"/>
              <a:gd name="connsiteX1" fmla="*/ 2104290 w 2104290"/>
              <a:gd name="connsiteY1" fmla="*/ 1058391 h 2116988"/>
              <a:gd name="connsiteX2" fmla="*/ 270747 w 2104290"/>
              <a:gd name="connsiteY2" fmla="*/ 2116988 h 2116988"/>
              <a:gd name="connsiteX3" fmla="*/ 265944 w 2104290"/>
              <a:gd name="connsiteY3" fmla="*/ 2109082 h 2116988"/>
              <a:gd name="connsiteX4" fmla="*/ 0 w 2104290"/>
              <a:gd name="connsiteY4" fmla="*/ 1058787 h 2116988"/>
              <a:gd name="connsiteX5" fmla="*/ 265944 w 2104290"/>
              <a:gd name="connsiteY5" fmla="*/ 8492 h 2116988"/>
              <a:gd name="connsiteX6" fmla="*/ 271103 w 2104290"/>
              <a:gd name="connsiteY6" fmla="*/ 0 h 211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4290" h="2116988">
                <a:moveTo>
                  <a:pt x="271103" y="0"/>
                </a:moveTo>
                <a:lnTo>
                  <a:pt x="2104290" y="1058391"/>
                </a:lnTo>
                <a:lnTo>
                  <a:pt x="270747" y="2116988"/>
                </a:lnTo>
                <a:lnTo>
                  <a:pt x="265944" y="2109082"/>
                </a:lnTo>
                <a:cubicBezTo>
                  <a:pt x="96340" y="1796868"/>
                  <a:pt x="0" y="1439078"/>
                  <a:pt x="0" y="1058787"/>
                </a:cubicBezTo>
                <a:cubicBezTo>
                  <a:pt x="0" y="678496"/>
                  <a:pt x="96340" y="320706"/>
                  <a:pt x="265944" y="8492"/>
                </a:cubicBezTo>
                <a:lnTo>
                  <a:pt x="27110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8" name="Freeform: Shape 37"/>
          <p:cNvSpPr/>
          <p:nvPr/>
        </p:nvSpPr>
        <p:spPr>
          <a:xfrm>
            <a:off x="4841626" y="3924925"/>
            <a:ext cx="1221549" cy="1411201"/>
          </a:xfrm>
          <a:custGeom>
            <a:avLst/>
            <a:gdLst>
              <a:gd name="connsiteX0" fmla="*/ 1832324 w 1832324"/>
              <a:gd name="connsiteY0" fmla="*/ 0 h 2116475"/>
              <a:gd name="connsiteX1" fmla="*/ 1832324 w 1832324"/>
              <a:gd name="connsiteY1" fmla="*/ 2116475 h 2116475"/>
              <a:gd name="connsiteX2" fmla="*/ 1656271 w 1832324"/>
              <a:gd name="connsiteY2" fmla="*/ 2107585 h 2116475"/>
              <a:gd name="connsiteX3" fmla="*/ 54426 w 1832324"/>
              <a:gd name="connsiteY3" fmla="*/ 1147481 h 2116475"/>
              <a:gd name="connsiteX4" fmla="*/ 0 w 1832324"/>
              <a:gd name="connsiteY4" fmla="*/ 1057893 h 2116475"/>
              <a:gd name="connsiteX5" fmla="*/ 1832324 w 1832324"/>
              <a:gd name="connsiteY5" fmla="*/ 0 h 211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2324" h="2116475">
                <a:moveTo>
                  <a:pt x="1832324" y="0"/>
                </a:moveTo>
                <a:lnTo>
                  <a:pt x="1832324" y="2116475"/>
                </a:lnTo>
                <a:lnTo>
                  <a:pt x="1656271" y="2107585"/>
                </a:lnTo>
                <a:cubicBezTo>
                  <a:pt x="989609" y="2039882"/>
                  <a:pt x="410804" y="1674991"/>
                  <a:pt x="54426" y="1147481"/>
                </a:cubicBezTo>
                <a:lnTo>
                  <a:pt x="0" y="1057893"/>
                </a:lnTo>
                <a:lnTo>
                  <a:pt x="1832324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9" name="Freeform: Shape 38"/>
          <p:cNvSpPr/>
          <p:nvPr/>
        </p:nvSpPr>
        <p:spPr>
          <a:xfrm>
            <a:off x="6128825" y="3925453"/>
            <a:ext cx="1221312" cy="1410673"/>
          </a:xfrm>
          <a:custGeom>
            <a:avLst/>
            <a:gdLst>
              <a:gd name="connsiteX0" fmla="*/ 0 w 1831968"/>
              <a:gd name="connsiteY0" fmla="*/ 0 h 2115683"/>
              <a:gd name="connsiteX1" fmla="*/ 1831968 w 1831968"/>
              <a:gd name="connsiteY1" fmla="*/ 1057687 h 2115683"/>
              <a:gd name="connsiteX2" fmla="*/ 1777898 w 1831968"/>
              <a:gd name="connsiteY2" fmla="*/ 1146689 h 2115683"/>
              <a:gd name="connsiteX3" fmla="*/ 176053 w 1831968"/>
              <a:gd name="connsiteY3" fmla="*/ 2106793 h 2115683"/>
              <a:gd name="connsiteX4" fmla="*/ 0 w 1831968"/>
              <a:gd name="connsiteY4" fmla="*/ 2115683 h 2115683"/>
              <a:gd name="connsiteX5" fmla="*/ 0 w 1831968"/>
              <a:gd name="connsiteY5" fmla="*/ 0 h 211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968" h="2115683">
                <a:moveTo>
                  <a:pt x="0" y="0"/>
                </a:moveTo>
                <a:lnTo>
                  <a:pt x="1831968" y="1057687"/>
                </a:lnTo>
                <a:lnTo>
                  <a:pt x="1777898" y="1146689"/>
                </a:lnTo>
                <a:cubicBezTo>
                  <a:pt x="1421520" y="1674199"/>
                  <a:pt x="842715" y="2039090"/>
                  <a:pt x="176053" y="2106793"/>
                </a:cubicBezTo>
                <a:lnTo>
                  <a:pt x="0" y="21156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345905" y="2779889"/>
            <a:ext cx="48330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366484" y="2779889"/>
            <a:ext cx="48330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45905" y="4483489"/>
            <a:ext cx="48330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366484" y="4483489"/>
            <a:ext cx="48330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863079" y="3664520"/>
            <a:ext cx="48330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5988" y="3664520"/>
            <a:ext cx="48330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011551" y="2365779"/>
            <a:ext cx="3244883" cy="745688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11551" y="1926220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011551" y="3746469"/>
            <a:ext cx="3244883" cy="745688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011551" y="3306910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11551" y="5116934"/>
            <a:ext cx="3244883" cy="745688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011551" y="4677375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39454" y="2365779"/>
            <a:ext cx="3244883" cy="745688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939454" y="1926220"/>
            <a:ext cx="3244883" cy="390888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939454" y="3746469"/>
            <a:ext cx="3244883" cy="745688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939454" y="3306910"/>
            <a:ext cx="3244883" cy="390888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939454" y="5116934"/>
            <a:ext cx="3244883" cy="745688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939454" y="4677375"/>
            <a:ext cx="3244883" cy="390888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66" name="Straight Connector 65"/>
          <p:cNvCxnSpPr>
            <a:stCxn id="41" idx="0"/>
            <a:endCxn id="50" idx="1"/>
          </p:cNvCxnSpPr>
          <p:nvPr/>
        </p:nvCxnSpPr>
        <p:spPr>
          <a:xfrm rot="5400000" flipH="1" flipV="1">
            <a:off x="6970442" y="1738781"/>
            <a:ext cx="658226" cy="1423992"/>
          </a:xfrm>
          <a:prstGeom prst="bentConnector2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5"/>
          <p:cNvCxnSpPr>
            <a:stCxn id="42" idx="0"/>
            <a:endCxn id="60" idx="3"/>
          </p:cNvCxnSpPr>
          <p:nvPr/>
        </p:nvCxnSpPr>
        <p:spPr>
          <a:xfrm rot="16200000" flipV="1">
            <a:off x="4567124" y="1738876"/>
            <a:ext cx="658226" cy="1423801"/>
          </a:xfrm>
          <a:prstGeom prst="bentConnector2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5"/>
          <p:cNvCxnSpPr>
            <a:stCxn id="48" idx="1"/>
            <a:endCxn id="62" idx="3"/>
          </p:cNvCxnSpPr>
          <p:nvPr/>
        </p:nvCxnSpPr>
        <p:spPr>
          <a:xfrm rot="10800000">
            <a:off x="4184338" y="3502355"/>
            <a:ext cx="661651" cy="366040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65"/>
          <p:cNvCxnSpPr>
            <a:stCxn id="56" idx="1"/>
            <a:endCxn id="47" idx="3"/>
          </p:cNvCxnSpPr>
          <p:nvPr/>
        </p:nvCxnSpPr>
        <p:spPr>
          <a:xfrm rot="10800000" flipV="1">
            <a:off x="7346389" y="3502353"/>
            <a:ext cx="665163" cy="366040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65"/>
          <p:cNvCxnSpPr>
            <a:stCxn id="58" idx="1"/>
            <a:endCxn id="45" idx="3"/>
          </p:cNvCxnSpPr>
          <p:nvPr/>
        </p:nvCxnSpPr>
        <p:spPr>
          <a:xfrm rot="10800000">
            <a:off x="6829214" y="4687362"/>
            <a:ext cx="1182338" cy="185457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65"/>
          <p:cNvCxnSpPr>
            <a:stCxn id="64" idx="3"/>
            <a:endCxn id="46" idx="1"/>
          </p:cNvCxnSpPr>
          <p:nvPr/>
        </p:nvCxnSpPr>
        <p:spPr>
          <a:xfrm flipV="1">
            <a:off x="4184337" y="4687362"/>
            <a:ext cx="1182147" cy="185457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itle 1"/>
          <p:cNvSpPr>
            <a:spLocks noGrp="1"/>
          </p:cNvSpPr>
          <p:nvPr>
            <p:ph type="title" hasCustomPrompt="1"/>
          </p:nvPr>
        </p:nvSpPr>
        <p:spPr>
          <a:xfrm>
            <a:off x="2015067" y="833543"/>
            <a:ext cx="8161867" cy="69537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015067" y="1528923"/>
            <a:ext cx="8161867" cy="293685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765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5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8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3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8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5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5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5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3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8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300"/>
                            </p:stCondLst>
                            <p:childTnLst>
                              <p:par>
                                <p:cTn id="171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9050"/>
                            </p:stCondLst>
                            <p:childTnLst>
                              <p:par>
                                <p:cTn id="1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55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50"/>
                            </p:stCondLst>
                            <p:childTnLst>
                              <p:par>
                                <p:cTn id="18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8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13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1800"/>
                            </p:stCondLst>
                            <p:childTnLst>
                              <p:par>
                                <p:cTn id="19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2550"/>
                            </p:stCondLst>
                            <p:childTnLst>
                              <p:par>
                                <p:cTn id="1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305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1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/>
      <p:bldP spid="8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/>
          <p:cNvSpPr/>
          <p:nvPr/>
        </p:nvSpPr>
        <p:spPr>
          <a:xfrm>
            <a:off x="4630349" y="2397605"/>
            <a:ext cx="1432827" cy="1433048"/>
          </a:xfrm>
          <a:custGeom>
            <a:avLst/>
            <a:gdLst>
              <a:gd name="connsiteX0" fmla="*/ 2149241 w 2149241"/>
              <a:gd name="connsiteY0" fmla="*/ 0 h 2149241"/>
              <a:gd name="connsiteX1" fmla="*/ 2149241 w 2149241"/>
              <a:gd name="connsiteY1" fmla="*/ 2149241 h 2149241"/>
              <a:gd name="connsiteX2" fmla="*/ 0 w 2149241"/>
              <a:gd name="connsiteY2" fmla="*/ 2149241 h 2149241"/>
              <a:gd name="connsiteX3" fmla="*/ 8877 w 2149241"/>
              <a:gd name="connsiteY3" fmla="*/ 1973442 h 2149241"/>
              <a:gd name="connsiteX4" fmla="*/ 1973442 w 2149241"/>
              <a:gd name="connsiteY4" fmla="*/ 8877 h 2149241"/>
              <a:gd name="connsiteX5" fmla="*/ 2149241 w 2149241"/>
              <a:gd name="connsiteY5" fmla="*/ 0 h 214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41" h="2149241">
                <a:moveTo>
                  <a:pt x="2149241" y="0"/>
                </a:moveTo>
                <a:lnTo>
                  <a:pt x="2149241" y="2149241"/>
                </a:lnTo>
                <a:lnTo>
                  <a:pt x="0" y="2149241"/>
                </a:lnTo>
                <a:lnTo>
                  <a:pt x="8877" y="1973442"/>
                </a:lnTo>
                <a:cubicBezTo>
                  <a:pt x="114075" y="937583"/>
                  <a:pt x="937583" y="114075"/>
                  <a:pt x="1973442" y="8877"/>
                </a:cubicBezTo>
                <a:lnTo>
                  <a:pt x="2149241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1" name="Freeform: Shape 20"/>
          <p:cNvSpPr/>
          <p:nvPr/>
        </p:nvSpPr>
        <p:spPr>
          <a:xfrm>
            <a:off x="6128826" y="2397605"/>
            <a:ext cx="1432827" cy="1433048"/>
          </a:xfrm>
          <a:custGeom>
            <a:avLst/>
            <a:gdLst>
              <a:gd name="connsiteX0" fmla="*/ 0 w 2149241"/>
              <a:gd name="connsiteY0" fmla="*/ 0 h 2149241"/>
              <a:gd name="connsiteX1" fmla="*/ 175799 w 2149241"/>
              <a:gd name="connsiteY1" fmla="*/ 8877 h 2149241"/>
              <a:gd name="connsiteX2" fmla="*/ 2140364 w 2149241"/>
              <a:gd name="connsiteY2" fmla="*/ 1973442 h 2149241"/>
              <a:gd name="connsiteX3" fmla="*/ 2149241 w 2149241"/>
              <a:gd name="connsiteY3" fmla="*/ 2149241 h 2149241"/>
              <a:gd name="connsiteX4" fmla="*/ 0 w 2149241"/>
              <a:gd name="connsiteY4" fmla="*/ 2149241 h 2149241"/>
              <a:gd name="connsiteX5" fmla="*/ 0 w 2149241"/>
              <a:gd name="connsiteY5" fmla="*/ 0 h 214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41" h="2149241">
                <a:moveTo>
                  <a:pt x="0" y="0"/>
                </a:moveTo>
                <a:lnTo>
                  <a:pt x="175799" y="8877"/>
                </a:lnTo>
                <a:cubicBezTo>
                  <a:pt x="1211658" y="114075"/>
                  <a:pt x="2035166" y="937583"/>
                  <a:pt x="2140364" y="1973442"/>
                </a:cubicBezTo>
                <a:lnTo>
                  <a:pt x="2149241" y="2149241"/>
                </a:lnTo>
                <a:lnTo>
                  <a:pt x="0" y="21492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7" name="Freeform: Shape 16"/>
          <p:cNvSpPr/>
          <p:nvPr/>
        </p:nvSpPr>
        <p:spPr>
          <a:xfrm>
            <a:off x="4630349" y="3896313"/>
            <a:ext cx="1432827" cy="1433048"/>
          </a:xfrm>
          <a:custGeom>
            <a:avLst/>
            <a:gdLst>
              <a:gd name="connsiteX0" fmla="*/ 0 w 2149241"/>
              <a:gd name="connsiteY0" fmla="*/ 0 h 2149241"/>
              <a:gd name="connsiteX1" fmla="*/ 2149241 w 2149241"/>
              <a:gd name="connsiteY1" fmla="*/ 0 h 2149241"/>
              <a:gd name="connsiteX2" fmla="*/ 2149241 w 2149241"/>
              <a:gd name="connsiteY2" fmla="*/ 2149241 h 2149241"/>
              <a:gd name="connsiteX3" fmla="*/ 1973442 w 2149241"/>
              <a:gd name="connsiteY3" fmla="*/ 2140364 h 2149241"/>
              <a:gd name="connsiteX4" fmla="*/ 8877 w 2149241"/>
              <a:gd name="connsiteY4" fmla="*/ 175799 h 2149241"/>
              <a:gd name="connsiteX5" fmla="*/ 0 w 2149241"/>
              <a:gd name="connsiteY5" fmla="*/ 0 h 214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41" h="2149241">
                <a:moveTo>
                  <a:pt x="0" y="0"/>
                </a:moveTo>
                <a:lnTo>
                  <a:pt x="2149241" y="0"/>
                </a:lnTo>
                <a:lnTo>
                  <a:pt x="2149241" y="2149241"/>
                </a:lnTo>
                <a:lnTo>
                  <a:pt x="1973442" y="2140364"/>
                </a:lnTo>
                <a:cubicBezTo>
                  <a:pt x="937583" y="2035167"/>
                  <a:pt x="114075" y="1211659"/>
                  <a:pt x="8877" y="17579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6" name="Freeform: Shape 15"/>
          <p:cNvSpPr/>
          <p:nvPr/>
        </p:nvSpPr>
        <p:spPr>
          <a:xfrm>
            <a:off x="6128826" y="3896313"/>
            <a:ext cx="1432827" cy="1433048"/>
          </a:xfrm>
          <a:custGeom>
            <a:avLst/>
            <a:gdLst>
              <a:gd name="connsiteX0" fmla="*/ 0 w 2149241"/>
              <a:gd name="connsiteY0" fmla="*/ 0 h 2149241"/>
              <a:gd name="connsiteX1" fmla="*/ 2149241 w 2149241"/>
              <a:gd name="connsiteY1" fmla="*/ 0 h 2149241"/>
              <a:gd name="connsiteX2" fmla="*/ 2140364 w 2149241"/>
              <a:gd name="connsiteY2" fmla="*/ 175799 h 2149241"/>
              <a:gd name="connsiteX3" fmla="*/ 175799 w 2149241"/>
              <a:gd name="connsiteY3" fmla="*/ 2140364 h 2149241"/>
              <a:gd name="connsiteX4" fmla="*/ 0 w 2149241"/>
              <a:gd name="connsiteY4" fmla="*/ 2149241 h 2149241"/>
              <a:gd name="connsiteX5" fmla="*/ 0 w 2149241"/>
              <a:gd name="connsiteY5" fmla="*/ 0 h 214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41" h="2149241">
                <a:moveTo>
                  <a:pt x="0" y="0"/>
                </a:moveTo>
                <a:lnTo>
                  <a:pt x="2149241" y="0"/>
                </a:lnTo>
                <a:lnTo>
                  <a:pt x="2140364" y="175799"/>
                </a:lnTo>
                <a:cubicBezTo>
                  <a:pt x="2035166" y="1211659"/>
                  <a:pt x="1211658" y="2035167"/>
                  <a:pt x="175799" y="2140364"/>
                </a:cubicBezTo>
                <a:lnTo>
                  <a:pt x="0" y="21492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492783" y="3009435"/>
            <a:ext cx="48330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011551" y="2532483"/>
            <a:ext cx="3244883" cy="118748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11551" y="2092924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492783" y="4270604"/>
            <a:ext cx="48330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11551" y="4412180"/>
            <a:ext cx="3244883" cy="118748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11551" y="397262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178915" y="4270604"/>
            <a:ext cx="48330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50466" y="4412180"/>
            <a:ext cx="3244883" cy="1187483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950466" y="3972622"/>
            <a:ext cx="3244883" cy="390888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178915" y="3009435"/>
            <a:ext cx="48330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950466" y="2554140"/>
            <a:ext cx="3244883" cy="1187483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50466" y="2114582"/>
            <a:ext cx="3244883" cy="390888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Title 1"/>
          <p:cNvSpPr>
            <a:spLocks noGrp="1"/>
          </p:cNvSpPr>
          <p:nvPr>
            <p:ph type="title" hasCustomPrompt="1"/>
          </p:nvPr>
        </p:nvSpPr>
        <p:spPr>
          <a:xfrm>
            <a:off x="2015067" y="833543"/>
            <a:ext cx="8161867" cy="69537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015067" y="1528923"/>
            <a:ext cx="8161867" cy="293685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558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3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8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5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1" grpId="0" animBg="1"/>
      <p:bldP spid="21" grpId="1" animBg="1"/>
      <p:bldP spid="17" grpId="0" animBg="1"/>
      <p:bldP spid="17" grpId="1" animBg="1"/>
      <p:bldP spid="16" grpId="0" animBg="1"/>
      <p:bldP spid="16" grpId="1" animBg="1"/>
      <p:bldP spid="28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  <p:bldP spid="4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4751917" y="1270212"/>
            <a:ext cx="2478877" cy="60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4008" y="1355154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4751917" y="2518180"/>
            <a:ext cx="2478877" cy="6041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844008" y="2603121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4751917" y="3766147"/>
            <a:ext cx="2478877" cy="60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44008" y="3851088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51917" y="5015173"/>
            <a:ext cx="2478877" cy="6041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44008" y="5100115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51717" y="1035909"/>
            <a:ext cx="3244883" cy="1008714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651717" y="2283876"/>
            <a:ext cx="3244883" cy="1008714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651717" y="3532087"/>
            <a:ext cx="3244883" cy="1008714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7651717" y="4780298"/>
            <a:ext cx="3244883" cy="1008714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935568" y="2422731"/>
            <a:ext cx="3407833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258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4751917" y="1126592"/>
            <a:ext cx="2478877" cy="60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4008" y="1211533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51717" y="932536"/>
            <a:ext cx="3244883" cy="909460"/>
          </a:xfrm>
        </p:spPr>
        <p:txBody>
          <a:bodyPr anchor="ctr"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935568" y="2422731"/>
            <a:ext cx="3407833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8" name="Rectangle 17"/>
          <p:cNvSpPr/>
          <p:nvPr/>
        </p:nvSpPr>
        <p:spPr>
          <a:xfrm>
            <a:off x="4751917" y="2147459"/>
            <a:ext cx="2478877" cy="6041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844008" y="2232400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651717" y="1953403"/>
            <a:ext cx="3244883" cy="909460"/>
          </a:xfrm>
        </p:spPr>
        <p:txBody>
          <a:bodyPr anchor="ctr"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51917" y="3168326"/>
            <a:ext cx="2478877" cy="60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44008" y="3253267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651717" y="2974270"/>
            <a:ext cx="3244883" cy="909460"/>
          </a:xfrm>
        </p:spPr>
        <p:txBody>
          <a:bodyPr anchor="ctr"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51917" y="4189193"/>
            <a:ext cx="2478877" cy="6041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4008" y="4274134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7651717" y="3995136"/>
            <a:ext cx="3244883" cy="909460"/>
          </a:xfrm>
        </p:spPr>
        <p:txBody>
          <a:bodyPr anchor="ctr"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51917" y="5210060"/>
            <a:ext cx="2478877" cy="604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4008" y="5295001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651717" y="5016004"/>
            <a:ext cx="3244883" cy="909460"/>
          </a:xfrm>
        </p:spPr>
        <p:txBody>
          <a:bodyPr anchor="ctr"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2857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eyword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2996142" y="1503065"/>
            <a:ext cx="1887008" cy="18872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Rectangle 6"/>
          <p:cNvSpPr/>
          <p:nvPr/>
        </p:nvSpPr>
        <p:spPr>
          <a:xfrm>
            <a:off x="3977217" y="3466578"/>
            <a:ext cx="1887008" cy="18872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Rectangle 7"/>
          <p:cNvSpPr/>
          <p:nvPr/>
        </p:nvSpPr>
        <p:spPr>
          <a:xfrm>
            <a:off x="2015067" y="3466578"/>
            <a:ext cx="1887008" cy="18872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440084" y="1451652"/>
            <a:ext cx="3443817" cy="191354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52784" y="3574543"/>
            <a:ext cx="3443817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996142" y="2242841"/>
            <a:ext cx="188700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015067" y="4206355"/>
            <a:ext cx="188700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977217" y="4206355"/>
            <a:ext cx="188700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140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eyword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2015067" y="1283957"/>
            <a:ext cx="1887008" cy="18872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Rectangle 6"/>
          <p:cNvSpPr/>
          <p:nvPr/>
        </p:nvSpPr>
        <p:spPr>
          <a:xfrm>
            <a:off x="3977217" y="1760281"/>
            <a:ext cx="1887008" cy="18872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Rectangle 7"/>
          <p:cNvSpPr/>
          <p:nvPr/>
        </p:nvSpPr>
        <p:spPr>
          <a:xfrm>
            <a:off x="2015067" y="3247471"/>
            <a:ext cx="1887008" cy="18872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Rectangle 8"/>
          <p:cNvSpPr/>
          <p:nvPr/>
        </p:nvSpPr>
        <p:spPr>
          <a:xfrm>
            <a:off x="3977217" y="3723795"/>
            <a:ext cx="1887008" cy="18872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440084" y="1451652"/>
            <a:ext cx="3443817" cy="191354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52784" y="3574543"/>
            <a:ext cx="3443817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015067" y="2023734"/>
            <a:ext cx="188700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015067" y="3987248"/>
            <a:ext cx="188700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977217" y="2500057"/>
            <a:ext cx="188700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977217" y="4463571"/>
            <a:ext cx="1887008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929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5154637" y="2154417"/>
            <a:ext cx="720000" cy="1968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1" name="Rectangle 20"/>
          <p:cNvSpPr/>
          <p:nvPr/>
        </p:nvSpPr>
        <p:spPr>
          <a:xfrm>
            <a:off x="5154637" y="2485380"/>
            <a:ext cx="480000" cy="1968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2" name="Rectangle 21"/>
          <p:cNvSpPr/>
          <p:nvPr/>
        </p:nvSpPr>
        <p:spPr>
          <a:xfrm>
            <a:off x="5154637" y="2816343"/>
            <a:ext cx="240000" cy="1968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32318" y="2065459"/>
            <a:ext cx="198422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Keyword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90201" y="2400656"/>
            <a:ext cx="198422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Keyword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455856" y="2735853"/>
            <a:ext cx="198422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Keyword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06154" y="2180503"/>
            <a:ext cx="2690446" cy="249699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2422731"/>
            <a:ext cx="3016853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2" name="Freeform: Shape 31"/>
          <p:cNvSpPr/>
          <p:nvPr/>
        </p:nvSpPr>
        <p:spPr>
          <a:xfrm>
            <a:off x="4351867" y="1775100"/>
            <a:ext cx="1425527" cy="3306743"/>
          </a:xfrm>
          <a:custGeom>
            <a:avLst/>
            <a:gdLst>
              <a:gd name="connsiteX0" fmla="*/ 1069144 w 2138290"/>
              <a:gd name="connsiteY0" fmla="*/ 3116480 h 4959349"/>
              <a:gd name="connsiteX1" fmla="*/ 295421 w 2138290"/>
              <a:gd name="connsiteY1" fmla="*/ 3890203 h 4959349"/>
              <a:gd name="connsiteX2" fmla="*/ 1069144 w 2138290"/>
              <a:gd name="connsiteY2" fmla="*/ 4663926 h 4959349"/>
              <a:gd name="connsiteX3" fmla="*/ 1842867 w 2138290"/>
              <a:gd name="connsiteY3" fmla="*/ 3890203 h 4959349"/>
              <a:gd name="connsiteX4" fmla="*/ 1069144 w 2138290"/>
              <a:gd name="connsiteY4" fmla="*/ 3116480 h 4959349"/>
              <a:gd name="connsiteX5" fmla="*/ 921434 w 2138290"/>
              <a:gd name="connsiteY5" fmla="*/ 0 h 4959349"/>
              <a:gd name="connsiteX6" fmla="*/ 1216856 w 2138290"/>
              <a:gd name="connsiteY6" fmla="*/ 0 h 4959349"/>
              <a:gd name="connsiteX7" fmla="*/ 1216856 w 2138290"/>
              <a:gd name="connsiteY7" fmla="*/ 2835950 h 4959349"/>
              <a:gd name="connsiteX8" fmla="*/ 1284615 w 2138290"/>
              <a:gd name="connsiteY8" fmla="*/ 2842780 h 4959349"/>
              <a:gd name="connsiteX9" fmla="*/ 2138290 w 2138290"/>
              <a:gd name="connsiteY9" fmla="*/ 3890204 h 4959349"/>
              <a:gd name="connsiteX10" fmla="*/ 1069145 w 2138290"/>
              <a:gd name="connsiteY10" fmla="*/ 4959349 h 4959349"/>
              <a:gd name="connsiteX11" fmla="*/ 0 w 2138290"/>
              <a:gd name="connsiteY11" fmla="*/ 3890204 h 4959349"/>
              <a:gd name="connsiteX12" fmla="*/ 853675 w 2138290"/>
              <a:gd name="connsiteY12" fmla="*/ 2842780 h 4959349"/>
              <a:gd name="connsiteX13" fmla="*/ 921434 w 2138290"/>
              <a:gd name="connsiteY13" fmla="*/ 2835950 h 495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8290" h="4959349">
                <a:moveTo>
                  <a:pt x="1069144" y="3116480"/>
                </a:moveTo>
                <a:cubicBezTo>
                  <a:pt x="641829" y="3116480"/>
                  <a:pt x="295421" y="3462888"/>
                  <a:pt x="295421" y="3890203"/>
                </a:cubicBezTo>
                <a:cubicBezTo>
                  <a:pt x="295421" y="4317518"/>
                  <a:pt x="641829" y="4663926"/>
                  <a:pt x="1069144" y="4663926"/>
                </a:cubicBezTo>
                <a:cubicBezTo>
                  <a:pt x="1496459" y="4663926"/>
                  <a:pt x="1842867" y="4317518"/>
                  <a:pt x="1842867" y="3890203"/>
                </a:cubicBezTo>
                <a:cubicBezTo>
                  <a:pt x="1842867" y="3462888"/>
                  <a:pt x="1496459" y="3116480"/>
                  <a:pt x="1069144" y="3116480"/>
                </a:cubicBezTo>
                <a:close/>
                <a:moveTo>
                  <a:pt x="921434" y="0"/>
                </a:moveTo>
                <a:lnTo>
                  <a:pt x="1216856" y="0"/>
                </a:lnTo>
                <a:lnTo>
                  <a:pt x="1216856" y="2835950"/>
                </a:lnTo>
                <a:lnTo>
                  <a:pt x="1284615" y="2842780"/>
                </a:lnTo>
                <a:cubicBezTo>
                  <a:pt x="1771806" y="2942474"/>
                  <a:pt x="2138290" y="3373541"/>
                  <a:pt x="2138290" y="3890204"/>
                </a:cubicBezTo>
                <a:cubicBezTo>
                  <a:pt x="2138290" y="4480676"/>
                  <a:pt x="1659617" y="4959349"/>
                  <a:pt x="1069145" y="4959349"/>
                </a:cubicBezTo>
                <a:cubicBezTo>
                  <a:pt x="478673" y="4959349"/>
                  <a:pt x="0" y="4480676"/>
                  <a:pt x="0" y="3890204"/>
                </a:cubicBezTo>
                <a:cubicBezTo>
                  <a:pt x="0" y="3373541"/>
                  <a:pt x="366484" y="2942474"/>
                  <a:pt x="853675" y="2842780"/>
                </a:cubicBezTo>
                <a:lnTo>
                  <a:pt x="921434" y="283595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6675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2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iamond 4"/>
          <p:cNvSpPr/>
          <p:nvPr/>
        </p:nvSpPr>
        <p:spPr>
          <a:xfrm>
            <a:off x="2624667" y="2392958"/>
            <a:ext cx="851505" cy="851637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3095103" y="1771058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9188607" y="1771059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60381" y="3342005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4488576" y="3450674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551343" y="3342005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4931245" y="1877900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7101213" y="1877901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4667937"/>
            <a:ext cx="3816350" cy="1365547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52646" y="4792874"/>
            <a:ext cx="5124287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Diamond 7"/>
          <p:cNvSpPr/>
          <p:nvPr/>
        </p:nvSpPr>
        <p:spPr>
          <a:xfrm>
            <a:off x="3923696" y="2605867"/>
            <a:ext cx="425753" cy="425818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Diamond 8"/>
          <p:cNvSpPr/>
          <p:nvPr/>
        </p:nvSpPr>
        <p:spPr>
          <a:xfrm>
            <a:off x="4796972" y="2605867"/>
            <a:ext cx="425753" cy="425818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Diamond 5"/>
          <p:cNvSpPr/>
          <p:nvPr/>
        </p:nvSpPr>
        <p:spPr>
          <a:xfrm>
            <a:off x="5670248" y="2392958"/>
            <a:ext cx="851505" cy="851637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Diamond 9"/>
          <p:cNvSpPr/>
          <p:nvPr/>
        </p:nvSpPr>
        <p:spPr>
          <a:xfrm>
            <a:off x="6969276" y="2605867"/>
            <a:ext cx="425753" cy="425818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Diamond 10"/>
          <p:cNvSpPr/>
          <p:nvPr/>
        </p:nvSpPr>
        <p:spPr>
          <a:xfrm>
            <a:off x="7842552" y="2605867"/>
            <a:ext cx="425753" cy="425818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Diamond 6"/>
          <p:cNvSpPr/>
          <p:nvPr/>
        </p:nvSpPr>
        <p:spPr>
          <a:xfrm>
            <a:off x="8715829" y="2392958"/>
            <a:ext cx="851505" cy="85163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6450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10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00"/>
                            </p:stCondLst>
                            <p:childTnLst>
                              <p:par>
                                <p:cTn id="3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1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10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1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6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6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1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60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7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animBg="1"/>
      <p:bldP spid="9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7" grpId="0" animBg="1"/>
      <p:bldP spid="7" grpId="1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Diamond 5"/>
          <p:cNvSpPr/>
          <p:nvPr/>
        </p:nvSpPr>
        <p:spPr>
          <a:xfrm>
            <a:off x="1403385" y="2881325"/>
            <a:ext cx="1567543" cy="156778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5" name="Diamond 4"/>
          <p:cNvSpPr/>
          <p:nvPr/>
        </p:nvSpPr>
        <p:spPr>
          <a:xfrm>
            <a:off x="1403385" y="3045845"/>
            <a:ext cx="1567543" cy="1567785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521936" y="3625864"/>
            <a:ext cx="1330439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Diamond 9"/>
          <p:cNvSpPr/>
          <p:nvPr/>
        </p:nvSpPr>
        <p:spPr>
          <a:xfrm rot="10800000">
            <a:off x="3363882" y="3210365"/>
            <a:ext cx="1567543" cy="156778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Diamond 10"/>
          <p:cNvSpPr/>
          <p:nvPr/>
        </p:nvSpPr>
        <p:spPr>
          <a:xfrm rot="10800000">
            <a:off x="3363882" y="3045845"/>
            <a:ext cx="1567543" cy="156778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82433" y="3625864"/>
            <a:ext cx="1330439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35568" y="1734010"/>
            <a:ext cx="2478877" cy="1016624"/>
          </a:xfrm>
        </p:spPr>
        <p:txBody>
          <a:bodyPr anchor="b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920363" y="4908840"/>
            <a:ext cx="2478877" cy="1016624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Diamond 14"/>
          <p:cNvSpPr/>
          <p:nvPr/>
        </p:nvSpPr>
        <p:spPr>
          <a:xfrm>
            <a:off x="5324379" y="2881325"/>
            <a:ext cx="1567543" cy="156778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6" name="Diamond 15"/>
          <p:cNvSpPr/>
          <p:nvPr/>
        </p:nvSpPr>
        <p:spPr>
          <a:xfrm>
            <a:off x="5324379" y="3045845"/>
            <a:ext cx="1567543" cy="1567785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442931" y="3625864"/>
            <a:ext cx="1330439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844412" y="1734010"/>
            <a:ext cx="2478877" cy="1016624"/>
          </a:xfrm>
        </p:spPr>
        <p:txBody>
          <a:bodyPr anchor="b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Diamond 18"/>
          <p:cNvSpPr/>
          <p:nvPr/>
        </p:nvSpPr>
        <p:spPr>
          <a:xfrm rot="10800000">
            <a:off x="7284877" y="3210365"/>
            <a:ext cx="1567543" cy="156778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0" name="Diamond 19"/>
          <p:cNvSpPr/>
          <p:nvPr/>
        </p:nvSpPr>
        <p:spPr>
          <a:xfrm rot="10800000">
            <a:off x="7284877" y="3045845"/>
            <a:ext cx="1567543" cy="156778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403428" y="3625864"/>
            <a:ext cx="1330439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829295" y="4908840"/>
            <a:ext cx="2478877" cy="1016624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Diamond 22"/>
          <p:cNvSpPr/>
          <p:nvPr/>
        </p:nvSpPr>
        <p:spPr>
          <a:xfrm>
            <a:off x="9245374" y="2881325"/>
            <a:ext cx="1567543" cy="156778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4" name="Diamond 23"/>
          <p:cNvSpPr/>
          <p:nvPr/>
        </p:nvSpPr>
        <p:spPr>
          <a:xfrm>
            <a:off x="9245374" y="3045845"/>
            <a:ext cx="1567543" cy="1567785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363925" y="3625864"/>
            <a:ext cx="1330439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8789706" y="1734010"/>
            <a:ext cx="2478877" cy="1016624"/>
          </a:xfrm>
        </p:spPr>
        <p:txBody>
          <a:bodyPr anchor="b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015067" y="833543"/>
            <a:ext cx="8161867" cy="69537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706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8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3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3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0" grpId="1" animBg="1"/>
      <p:bldP spid="11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5" grpId="1" animBg="1"/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proces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2818776"/>
            <a:ext cx="12192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mond 4"/>
          <p:cNvSpPr/>
          <p:nvPr/>
        </p:nvSpPr>
        <p:spPr>
          <a:xfrm>
            <a:off x="2624667" y="2392958"/>
            <a:ext cx="851505" cy="851637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3095103" y="1771058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9188607" y="1771059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2660381" y="3342005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4488576" y="3450674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6551343" y="3342005"/>
            <a:ext cx="1541138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4931245" y="1877900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7101213" y="1877901"/>
            <a:ext cx="1643367" cy="37967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4667937"/>
            <a:ext cx="3816350" cy="1365547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52646" y="4792874"/>
            <a:ext cx="5124287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Diamond 7"/>
          <p:cNvSpPr/>
          <p:nvPr/>
        </p:nvSpPr>
        <p:spPr>
          <a:xfrm>
            <a:off x="3923696" y="2605867"/>
            <a:ext cx="425753" cy="425818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Diamond 8"/>
          <p:cNvSpPr/>
          <p:nvPr/>
        </p:nvSpPr>
        <p:spPr>
          <a:xfrm>
            <a:off x="4796972" y="2605867"/>
            <a:ext cx="425753" cy="425818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Diamond 5"/>
          <p:cNvSpPr/>
          <p:nvPr/>
        </p:nvSpPr>
        <p:spPr>
          <a:xfrm>
            <a:off x="5670248" y="2392958"/>
            <a:ext cx="851505" cy="851637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Diamond 9"/>
          <p:cNvSpPr/>
          <p:nvPr/>
        </p:nvSpPr>
        <p:spPr>
          <a:xfrm>
            <a:off x="6969276" y="2605867"/>
            <a:ext cx="425753" cy="425818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Diamond 10"/>
          <p:cNvSpPr/>
          <p:nvPr/>
        </p:nvSpPr>
        <p:spPr>
          <a:xfrm>
            <a:off x="7842552" y="2605867"/>
            <a:ext cx="425753" cy="425818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Diamond 6"/>
          <p:cNvSpPr/>
          <p:nvPr/>
        </p:nvSpPr>
        <p:spPr>
          <a:xfrm>
            <a:off x="8715829" y="2392958"/>
            <a:ext cx="851505" cy="851637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446433" y="6411940"/>
            <a:ext cx="452120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171767" y="5919158"/>
            <a:ext cx="812800" cy="67534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72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7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250"/>
                            </p:stCondLst>
                            <p:childTnLst>
                              <p:par>
                                <p:cTn id="8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2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7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animBg="1"/>
      <p:bldP spid="9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7" grpId="0" animBg="1"/>
      <p:bldP spid="7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932536"/>
            <a:ext cx="12192000" cy="249593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91367" y="4446996"/>
            <a:ext cx="6409267" cy="1288087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15067" y="3589058"/>
            <a:ext cx="8161867" cy="761163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4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w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/>
        </p:nvSpPr>
        <p:spPr>
          <a:xfrm rot="10800000">
            <a:off x="7440084" y="2504520"/>
            <a:ext cx="2478877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35568" y="932536"/>
            <a:ext cx="3407833" cy="499292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6" name="Oval 5"/>
          <p:cNvSpPr/>
          <p:nvPr/>
        </p:nvSpPr>
        <p:spPr>
          <a:xfrm>
            <a:off x="4678026" y="3355097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cxnSp>
        <p:nvCxnSpPr>
          <p:cNvPr id="7" name="Straight Connector 6"/>
          <p:cNvCxnSpPr>
            <a:stCxn id="6" idx="6"/>
            <a:endCxn id="8" idx="2"/>
          </p:cNvCxnSpPr>
          <p:nvPr/>
        </p:nvCxnSpPr>
        <p:spPr>
          <a:xfrm>
            <a:off x="4825808" y="3429000"/>
            <a:ext cx="377982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605631" y="3355097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532175" y="2589461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40084" y="3575038"/>
            <a:ext cx="2478877" cy="235042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6" name="Straight Connector 15"/>
          <p:cNvCxnSpPr>
            <a:stCxn id="8" idx="6"/>
          </p:cNvCxnSpPr>
          <p:nvPr/>
        </p:nvCxnSpPr>
        <p:spPr>
          <a:xfrm>
            <a:off x="8753413" y="3429000"/>
            <a:ext cx="3438587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751917" y="932535"/>
            <a:ext cx="5160433" cy="1386583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029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cxnSp>
        <p:nvCxnSpPr>
          <p:cNvPr id="5" name="Straight Connector 4"/>
          <p:cNvCxnSpPr>
            <a:endCxn id="8" idx="2"/>
          </p:cNvCxnSpPr>
          <p:nvPr/>
        </p:nvCxnSpPr>
        <p:spPr>
          <a:xfrm>
            <a:off x="-4233" y="3428471"/>
            <a:ext cx="2097939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093706" y="3354568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Freeform: Shape 10"/>
          <p:cNvSpPr/>
          <p:nvPr/>
        </p:nvSpPr>
        <p:spPr>
          <a:xfrm rot="10800000">
            <a:off x="935567" y="2504520"/>
            <a:ext cx="2478877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027658" y="2589461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35568" y="3575038"/>
            <a:ext cx="2478877" cy="235042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>
            <a:stCxn id="8" idx="6"/>
            <a:endCxn id="23" idx="2"/>
          </p:cNvCxnSpPr>
          <p:nvPr/>
        </p:nvCxnSpPr>
        <p:spPr>
          <a:xfrm>
            <a:off x="2241488" y="3428471"/>
            <a:ext cx="37806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022109" y="3354568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5" name="Freeform: Shape 24"/>
          <p:cNvSpPr/>
          <p:nvPr/>
        </p:nvSpPr>
        <p:spPr>
          <a:xfrm>
            <a:off x="4856562" y="3621586"/>
            <a:ext cx="2478877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948653" y="3856605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53386" y="944535"/>
            <a:ext cx="2478877" cy="2350427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23" idx="6"/>
            <a:endCxn id="38" idx="2"/>
          </p:cNvCxnSpPr>
          <p:nvPr/>
        </p:nvCxnSpPr>
        <p:spPr>
          <a:xfrm>
            <a:off x="6169891" y="3428471"/>
            <a:ext cx="3776387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9946278" y="3354568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0" name="Freeform: Shape 39"/>
          <p:cNvSpPr/>
          <p:nvPr/>
        </p:nvSpPr>
        <p:spPr>
          <a:xfrm rot="10800000">
            <a:off x="8771205" y="2504520"/>
            <a:ext cx="2478877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863296" y="2589461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762510" y="3575038"/>
            <a:ext cx="2478877" cy="235042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43" name="Straight Connector 42"/>
          <p:cNvCxnSpPr>
            <a:stCxn id="38" idx="6"/>
          </p:cNvCxnSpPr>
          <p:nvPr/>
        </p:nvCxnSpPr>
        <p:spPr>
          <a:xfrm>
            <a:off x="10094060" y="3428471"/>
            <a:ext cx="2101912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93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cxnSp>
        <p:nvCxnSpPr>
          <p:cNvPr id="5" name="Straight Connector 4"/>
          <p:cNvCxnSpPr>
            <a:endCxn id="8" idx="2"/>
          </p:cNvCxnSpPr>
          <p:nvPr/>
        </p:nvCxnSpPr>
        <p:spPr>
          <a:xfrm>
            <a:off x="-4233" y="3428471"/>
            <a:ext cx="2097939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093706" y="3354568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5" name="Freeform: Shape 24"/>
          <p:cNvSpPr/>
          <p:nvPr/>
        </p:nvSpPr>
        <p:spPr>
          <a:xfrm>
            <a:off x="922867" y="3621586"/>
            <a:ext cx="2478877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14958" y="3856605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32392" y="944535"/>
            <a:ext cx="2478877" cy="2350427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8" idx="6"/>
            <a:endCxn id="38" idx="2"/>
          </p:cNvCxnSpPr>
          <p:nvPr/>
        </p:nvCxnSpPr>
        <p:spPr>
          <a:xfrm>
            <a:off x="2241489" y="3428471"/>
            <a:ext cx="3783795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025284" y="3354568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0" name="Freeform: Shape 39"/>
          <p:cNvSpPr/>
          <p:nvPr/>
        </p:nvSpPr>
        <p:spPr>
          <a:xfrm rot="10800000">
            <a:off x="4850210" y="2504520"/>
            <a:ext cx="2478877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942302" y="2589461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1516" y="3575038"/>
            <a:ext cx="2478877" cy="235042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43" name="Straight Connector 42"/>
          <p:cNvCxnSpPr>
            <a:stCxn id="38" idx="6"/>
          </p:cNvCxnSpPr>
          <p:nvPr/>
        </p:nvCxnSpPr>
        <p:spPr>
          <a:xfrm>
            <a:off x="6173065" y="3428471"/>
            <a:ext cx="6018935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427381" y="932536"/>
            <a:ext cx="3829053" cy="217626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3497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cxnSp>
        <p:nvCxnSpPr>
          <p:cNvPr id="5" name="Straight Connector 4"/>
          <p:cNvCxnSpPr>
            <a:endCxn id="8" idx="2"/>
          </p:cNvCxnSpPr>
          <p:nvPr/>
        </p:nvCxnSpPr>
        <p:spPr>
          <a:xfrm>
            <a:off x="-4233" y="3428471"/>
            <a:ext cx="2097939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093706" y="3354568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Freeform: Shape 10"/>
          <p:cNvSpPr/>
          <p:nvPr/>
        </p:nvSpPr>
        <p:spPr>
          <a:xfrm rot="10800000">
            <a:off x="935567" y="2504520"/>
            <a:ext cx="2478877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027658" y="2589461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35568" y="3575038"/>
            <a:ext cx="2478877" cy="235042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>
            <a:stCxn id="8" idx="6"/>
            <a:endCxn id="23" idx="2"/>
          </p:cNvCxnSpPr>
          <p:nvPr/>
        </p:nvCxnSpPr>
        <p:spPr>
          <a:xfrm>
            <a:off x="2241488" y="3428471"/>
            <a:ext cx="503170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273190" y="3354568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5" name="Freeform: Shape 24"/>
          <p:cNvSpPr/>
          <p:nvPr/>
        </p:nvSpPr>
        <p:spPr>
          <a:xfrm>
            <a:off x="6099176" y="3621586"/>
            <a:ext cx="2478877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91267" y="3856605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535"/>
            <a:ext cx="2478877" cy="2350427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23" idx="6"/>
          </p:cNvCxnSpPr>
          <p:nvPr/>
        </p:nvCxnSpPr>
        <p:spPr>
          <a:xfrm>
            <a:off x="7420972" y="3428471"/>
            <a:ext cx="4779495" cy="1055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35567" y="932536"/>
            <a:ext cx="3816350" cy="151035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096000" y="4416730"/>
            <a:ext cx="3816350" cy="151035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905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cxnSp>
        <p:nvCxnSpPr>
          <p:cNvPr id="5" name="Straight Connector 4"/>
          <p:cNvCxnSpPr>
            <a:endCxn id="23" idx="2"/>
          </p:cNvCxnSpPr>
          <p:nvPr/>
        </p:nvCxnSpPr>
        <p:spPr>
          <a:xfrm>
            <a:off x="0" y="3428471"/>
            <a:ext cx="6025284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025284" y="3354568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5" name="Freeform: Shape 24"/>
          <p:cNvSpPr/>
          <p:nvPr/>
        </p:nvSpPr>
        <p:spPr>
          <a:xfrm>
            <a:off x="4850500" y="3621586"/>
            <a:ext cx="2478877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942592" y="3856605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23" idx="6"/>
          </p:cNvCxnSpPr>
          <p:nvPr/>
        </p:nvCxnSpPr>
        <p:spPr>
          <a:xfrm>
            <a:off x="6173066" y="3428471"/>
            <a:ext cx="6018934" cy="132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935567" y="932536"/>
            <a:ext cx="10320867" cy="232572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698057" y="3621586"/>
            <a:ext cx="3558377" cy="2303879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7627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w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428471"/>
            <a:ext cx="6025284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amond 22"/>
          <p:cNvSpPr/>
          <p:nvPr/>
        </p:nvSpPr>
        <p:spPr>
          <a:xfrm>
            <a:off x="6025284" y="3354568"/>
            <a:ext cx="147782" cy="14780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5" name="Freeform: Shape 24"/>
          <p:cNvSpPr/>
          <p:nvPr/>
        </p:nvSpPr>
        <p:spPr>
          <a:xfrm>
            <a:off x="4853387" y="3621586"/>
            <a:ext cx="2478877" cy="739077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945478" y="3856605"/>
            <a:ext cx="2288345" cy="407746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173066" y="3428471"/>
            <a:ext cx="6018934" cy="1328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53388" y="4471090"/>
            <a:ext cx="2478877" cy="1454375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>
            <a:stCxn id="23" idx="0"/>
          </p:cNvCxnSpPr>
          <p:nvPr/>
        </p:nvCxnSpPr>
        <p:spPr>
          <a:xfrm flipH="1" flipV="1">
            <a:off x="6096001" y="0"/>
            <a:ext cx="3175" cy="3354568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78743" y="932536"/>
            <a:ext cx="1643367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169892" y="950097"/>
            <a:ext cx="4007042" cy="36211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613067" y="2974897"/>
            <a:ext cx="1643367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920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low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096000" y="932536"/>
            <a:ext cx="5160433" cy="499292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cxnSp>
        <p:nvCxnSpPr>
          <p:cNvPr id="13" name="Straight Connector 12"/>
          <p:cNvCxnSpPr>
            <a:endCxn id="14" idx="2"/>
          </p:cNvCxnSpPr>
          <p:nvPr/>
        </p:nvCxnSpPr>
        <p:spPr>
          <a:xfrm>
            <a:off x="0" y="3428471"/>
            <a:ext cx="5635061" cy="52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635062" y="3355097"/>
            <a:ext cx="147782" cy="1478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935568" y="932537"/>
            <a:ext cx="3407833" cy="243265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48267" y="3574543"/>
            <a:ext cx="3395133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501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gn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72" name="Freeform: Shape 71"/>
          <p:cNvSpPr/>
          <p:nvPr/>
        </p:nvSpPr>
        <p:spPr>
          <a:xfrm rot="2700000">
            <a:off x="3802408" y="1921571"/>
            <a:ext cx="2464342" cy="3943867"/>
          </a:xfrm>
          <a:custGeom>
            <a:avLst/>
            <a:gdLst>
              <a:gd name="connsiteX0" fmla="*/ 797273 w 3695942"/>
              <a:gd name="connsiteY0" fmla="*/ 797271 h 5915801"/>
              <a:gd name="connsiteX1" fmla="*/ 362059 w 3695942"/>
              <a:gd name="connsiteY1" fmla="*/ 1847971 h 5915801"/>
              <a:gd name="connsiteX2" fmla="*/ 1847972 w 3695942"/>
              <a:gd name="connsiteY2" fmla="*/ 3333884 h 5915801"/>
              <a:gd name="connsiteX3" fmla="*/ 3333885 w 3695942"/>
              <a:gd name="connsiteY3" fmla="*/ 1847971 h 5915801"/>
              <a:gd name="connsiteX4" fmla="*/ 1847972 w 3695942"/>
              <a:gd name="connsiteY4" fmla="*/ 362057 h 5915801"/>
              <a:gd name="connsiteX5" fmla="*/ 797273 w 3695942"/>
              <a:gd name="connsiteY5" fmla="*/ 797271 h 5915801"/>
              <a:gd name="connsiteX6" fmla="*/ 541259 w 3695942"/>
              <a:gd name="connsiteY6" fmla="*/ 541258 h 5915801"/>
              <a:gd name="connsiteX7" fmla="*/ 1847971 w 3695942"/>
              <a:gd name="connsiteY7" fmla="*/ 0 h 5915801"/>
              <a:gd name="connsiteX8" fmla="*/ 3695942 w 3695942"/>
              <a:gd name="connsiteY8" fmla="*/ 1847971 h 5915801"/>
              <a:gd name="connsiteX9" fmla="*/ 2220402 w 3695942"/>
              <a:gd name="connsiteY9" fmla="*/ 3658398 h 5915801"/>
              <a:gd name="connsiteX10" fmla="*/ 2044562 w 3695942"/>
              <a:gd name="connsiteY10" fmla="*/ 3685234 h 5915801"/>
              <a:gd name="connsiteX11" fmla="*/ 2044562 w 3695942"/>
              <a:gd name="connsiteY11" fmla="*/ 5719208 h 5915801"/>
              <a:gd name="connsiteX12" fmla="*/ 1847969 w 3695942"/>
              <a:gd name="connsiteY12" fmla="*/ 5915801 h 5915801"/>
              <a:gd name="connsiteX13" fmla="*/ 1847969 w 3695942"/>
              <a:gd name="connsiteY13" fmla="*/ 5915800 h 5915801"/>
              <a:gd name="connsiteX14" fmla="*/ 1651376 w 3695942"/>
              <a:gd name="connsiteY14" fmla="*/ 5719207 h 5915801"/>
              <a:gd name="connsiteX15" fmla="*/ 1651377 w 3695942"/>
              <a:gd name="connsiteY15" fmla="*/ 3685234 h 5915801"/>
              <a:gd name="connsiteX16" fmla="*/ 1475541 w 3695942"/>
              <a:gd name="connsiteY16" fmla="*/ 3658398 h 5915801"/>
              <a:gd name="connsiteX17" fmla="*/ 0 w 3695942"/>
              <a:gd name="connsiteY17" fmla="*/ 1847971 h 5915801"/>
              <a:gd name="connsiteX18" fmla="*/ 541259 w 3695942"/>
              <a:gd name="connsiteY18" fmla="*/ 541258 h 591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95942" h="5915801">
                <a:moveTo>
                  <a:pt x="797273" y="797271"/>
                </a:moveTo>
                <a:cubicBezTo>
                  <a:pt x="528375" y="1066169"/>
                  <a:pt x="362059" y="1437647"/>
                  <a:pt x="362059" y="1847971"/>
                </a:cubicBezTo>
                <a:cubicBezTo>
                  <a:pt x="362059" y="2668617"/>
                  <a:pt x="1027325" y="3333884"/>
                  <a:pt x="1847972" y="3333884"/>
                </a:cubicBezTo>
                <a:cubicBezTo>
                  <a:pt x="2668619" y="3333884"/>
                  <a:pt x="3333885" y="2668617"/>
                  <a:pt x="3333885" y="1847971"/>
                </a:cubicBezTo>
                <a:cubicBezTo>
                  <a:pt x="3333885" y="1027324"/>
                  <a:pt x="2668619" y="362057"/>
                  <a:pt x="1847972" y="362057"/>
                </a:cubicBezTo>
                <a:cubicBezTo>
                  <a:pt x="1437648" y="362058"/>
                  <a:pt x="1066170" y="528374"/>
                  <a:pt x="797273" y="797271"/>
                </a:cubicBezTo>
                <a:close/>
                <a:moveTo>
                  <a:pt x="541259" y="541258"/>
                </a:moveTo>
                <a:cubicBezTo>
                  <a:pt x="875676" y="206841"/>
                  <a:pt x="1337668" y="0"/>
                  <a:pt x="1847971" y="0"/>
                </a:cubicBezTo>
                <a:cubicBezTo>
                  <a:pt x="2868577" y="0"/>
                  <a:pt x="3695942" y="827365"/>
                  <a:pt x="3695942" y="1847971"/>
                </a:cubicBezTo>
                <a:cubicBezTo>
                  <a:pt x="3695942" y="2741001"/>
                  <a:pt x="3062491" y="3486081"/>
                  <a:pt x="2220402" y="3658398"/>
                </a:cubicBezTo>
                <a:lnTo>
                  <a:pt x="2044562" y="3685234"/>
                </a:lnTo>
                <a:lnTo>
                  <a:pt x="2044562" y="5719208"/>
                </a:lnTo>
                <a:cubicBezTo>
                  <a:pt x="2044562" y="5827783"/>
                  <a:pt x="1956544" y="5915801"/>
                  <a:pt x="1847969" y="5915801"/>
                </a:cubicBezTo>
                <a:lnTo>
                  <a:pt x="1847969" y="5915800"/>
                </a:lnTo>
                <a:cubicBezTo>
                  <a:pt x="1739394" y="5915800"/>
                  <a:pt x="1651376" y="5827782"/>
                  <a:pt x="1651376" y="5719207"/>
                </a:cubicBezTo>
                <a:lnTo>
                  <a:pt x="1651377" y="3685234"/>
                </a:lnTo>
                <a:lnTo>
                  <a:pt x="1475541" y="3658398"/>
                </a:lnTo>
                <a:cubicBezTo>
                  <a:pt x="633452" y="3486081"/>
                  <a:pt x="0" y="2741001"/>
                  <a:pt x="0" y="1847971"/>
                </a:cubicBezTo>
                <a:cubicBezTo>
                  <a:pt x="0" y="1337668"/>
                  <a:pt x="206841" y="875676"/>
                  <a:pt x="541259" y="54125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51" name="Freeform: Shape 50"/>
          <p:cNvSpPr/>
          <p:nvPr/>
        </p:nvSpPr>
        <p:spPr>
          <a:xfrm rot="19800000">
            <a:off x="5692688" y="1382709"/>
            <a:ext cx="1058703" cy="1456073"/>
          </a:xfrm>
          <a:custGeom>
            <a:avLst/>
            <a:gdLst>
              <a:gd name="connsiteX0" fmla="*/ 327872 w 1588054"/>
              <a:gd name="connsiteY0" fmla="*/ 0 h 2183773"/>
              <a:gd name="connsiteX1" fmla="*/ 510788 w 1588054"/>
              <a:gd name="connsiteY1" fmla="*/ 118292 h 2183773"/>
              <a:gd name="connsiteX2" fmla="*/ 1585097 w 1588054"/>
              <a:gd name="connsiteY2" fmla="*/ 2051410 h 2183773"/>
              <a:gd name="connsiteX3" fmla="*/ 1588054 w 1588054"/>
              <a:gd name="connsiteY3" fmla="*/ 2183773 h 2183773"/>
              <a:gd name="connsiteX4" fmla="*/ 932943 w 1588054"/>
              <a:gd name="connsiteY4" fmla="*/ 2183773 h 2183773"/>
              <a:gd name="connsiteX5" fmla="*/ 932277 w 1588054"/>
              <a:gd name="connsiteY5" fmla="*/ 2117963 h 2183773"/>
              <a:gd name="connsiteX6" fmla="*/ 868717 w 1588054"/>
              <a:gd name="connsiteY6" fmla="*/ 1727409 h 2183773"/>
              <a:gd name="connsiteX7" fmla="*/ 116225 w 1588054"/>
              <a:gd name="connsiteY7" fmla="*/ 642603 h 2183773"/>
              <a:gd name="connsiteX8" fmla="*/ 0 w 1588054"/>
              <a:gd name="connsiteY8" fmla="*/ 567891 h 2183773"/>
              <a:gd name="connsiteX9" fmla="*/ 327872 w 1588054"/>
              <a:gd name="connsiteY9" fmla="*/ 0 h 218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8054" h="2183773">
                <a:moveTo>
                  <a:pt x="327872" y="0"/>
                </a:moveTo>
                <a:lnTo>
                  <a:pt x="510788" y="118292"/>
                </a:lnTo>
                <a:cubicBezTo>
                  <a:pt x="1154406" y="582464"/>
                  <a:pt x="1531952" y="1299400"/>
                  <a:pt x="1585097" y="2051410"/>
                </a:cubicBezTo>
                <a:lnTo>
                  <a:pt x="1588054" y="2183773"/>
                </a:lnTo>
                <a:lnTo>
                  <a:pt x="932943" y="2183773"/>
                </a:lnTo>
                <a:lnTo>
                  <a:pt x="932277" y="2117963"/>
                </a:lnTo>
                <a:cubicBezTo>
                  <a:pt x="924499" y="1988393"/>
                  <a:pt x="903621" y="1857675"/>
                  <a:pt x="868717" y="1727409"/>
                </a:cubicBezTo>
                <a:cubicBezTo>
                  <a:pt x="746551" y="1271481"/>
                  <a:pt x="472804" y="896648"/>
                  <a:pt x="116225" y="642603"/>
                </a:cubicBezTo>
                <a:lnTo>
                  <a:pt x="0" y="567891"/>
                </a:lnTo>
                <a:lnTo>
                  <a:pt x="32787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52" name="Freeform: Shape 51"/>
          <p:cNvSpPr/>
          <p:nvPr/>
        </p:nvSpPr>
        <p:spPr>
          <a:xfrm rot="19800000">
            <a:off x="6453862" y="2699978"/>
            <a:ext cx="1060142" cy="1456985"/>
          </a:xfrm>
          <a:custGeom>
            <a:avLst/>
            <a:gdLst>
              <a:gd name="connsiteX0" fmla="*/ 1589747 w 1590213"/>
              <a:gd name="connsiteY0" fmla="*/ 0 h 2185140"/>
              <a:gd name="connsiteX1" fmla="*/ 1590213 w 1590213"/>
              <a:gd name="connsiteY1" fmla="*/ 20834 h 2185140"/>
              <a:gd name="connsiteX2" fmla="*/ 1241066 w 1590213"/>
              <a:gd name="connsiteY2" fmla="*/ 1255449 h 2185140"/>
              <a:gd name="connsiteX3" fmla="*/ 346432 w 1590213"/>
              <a:gd name="connsiteY3" fmla="*/ 2175126 h 2185140"/>
              <a:gd name="connsiteX4" fmla="*/ 328156 w 1590213"/>
              <a:gd name="connsiteY4" fmla="*/ 2185140 h 2185140"/>
              <a:gd name="connsiteX5" fmla="*/ 0 w 1590213"/>
              <a:gd name="connsiteY5" fmla="*/ 1616757 h 2185140"/>
              <a:gd name="connsiteX6" fmla="*/ 25268 w 1590213"/>
              <a:gd name="connsiteY6" fmla="*/ 1602508 h 2185140"/>
              <a:gd name="connsiteX7" fmla="*/ 933729 w 1590213"/>
              <a:gd name="connsiteY7" fmla="*/ 29007 h 2185140"/>
              <a:gd name="connsiteX8" fmla="*/ 933435 w 1590213"/>
              <a:gd name="connsiteY8" fmla="*/ 0 h 2185140"/>
              <a:gd name="connsiteX9" fmla="*/ 1589747 w 1590213"/>
              <a:gd name="connsiteY9" fmla="*/ 0 h 218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0213" h="2185140">
                <a:moveTo>
                  <a:pt x="1589747" y="0"/>
                </a:moveTo>
                <a:lnTo>
                  <a:pt x="1590213" y="20834"/>
                </a:lnTo>
                <a:cubicBezTo>
                  <a:pt x="1579289" y="441455"/>
                  <a:pt x="1466240" y="865435"/>
                  <a:pt x="1241066" y="1255449"/>
                </a:cubicBezTo>
                <a:cubicBezTo>
                  <a:pt x="1015891" y="1645462"/>
                  <a:pt x="705238" y="1955355"/>
                  <a:pt x="346432" y="2175126"/>
                </a:cubicBezTo>
                <a:lnTo>
                  <a:pt x="328156" y="2185140"/>
                </a:lnTo>
                <a:lnTo>
                  <a:pt x="0" y="1616757"/>
                </a:lnTo>
                <a:lnTo>
                  <a:pt x="25268" y="1602508"/>
                </a:lnTo>
                <a:cubicBezTo>
                  <a:pt x="566879" y="1260414"/>
                  <a:pt x="908273" y="669103"/>
                  <a:pt x="933729" y="29007"/>
                </a:cubicBezTo>
                <a:lnTo>
                  <a:pt x="933435" y="0"/>
                </a:lnTo>
                <a:lnTo>
                  <a:pt x="158974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53" name="Freeform: Shape 52"/>
          <p:cNvSpPr/>
          <p:nvPr/>
        </p:nvSpPr>
        <p:spPr>
          <a:xfrm rot="19800000">
            <a:off x="5436291" y="4323840"/>
            <a:ext cx="1680863" cy="597059"/>
          </a:xfrm>
          <a:custGeom>
            <a:avLst/>
            <a:gdLst>
              <a:gd name="connsiteX0" fmla="*/ 2193739 w 2521294"/>
              <a:gd name="connsiteY0" fmla="*/ 13 h 895451"/>
              <a:gd name="connsiteX1" fmla="*/ 2521294 w 2521294"/>
              <a:gd name="connsiteY1" fmla="*/ 567355 h 895451"/>
              <a:gd name="connsiteX2" fmla="*/ 2405186 w 2521294"/>
              <a:gd name="connsiteY2" fmla="*/ 630976 h 895451"/>
              <a:gd name="connsiteX3" fmla="*/ 193902 w 2521294"/>
              <a:gd name="connsiteY3" fmla="*/ 667156 h 895451"/>
              <a:gd name="connsiteX4" fmla="*/ 0 w 2521294"/>
              <a:gd name="connsiteY4" fmla="*/ 567892 h 895451"/>
              <a:gd name="connsiteX5" fmla="*/ 327872 w 2521294"/>
              <a:gd name="connsiteY5" fmla="*/ 0 h 895451"/>
              <a:gd name="connsiteX6" fmla="*/ 450687 w 2521294"/>
              <a:gd name="connsiteY6" fmla="*/ 63299 h 895451"/>
              <a:gd name="connsiteX7" fmla="*/ 1766403 w 2521294"/>
              <a:gd name="connsiteY7" fmla="*/ 172573 h 895451"/>
              <a:gd name="connsiteX8" fmla="*/ 2136412 w 2521294"/>
              <a:gd name="connsiteY8" fmla="*/ 32341 h 895451"/>
              <a:gd name="connsiteX9" fmla="*/ 2193739 w 2521294"/>
              <a:gd name="connsiteY9" fmla="*/ 13 h 89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1294" h="895451">
                <a:moveTo>
                  <a:pt x="2193739" y="13"/>
                </a:moveTo>
                <a:lnTo>
                  <a:pt x="2521294" y="567355"/>
                </a:lnTo>
                <a:lnTo>
                  <a:pt x="2405186" y="630976"/>
                </a:lnTo>
                <a:cubicBezTo>
                  <a:pt x="1727354" y="960956"/>
                  <a:pt x="917695" y="992459"/>
                  <a:pt x="193902" y="667156"/>
                </a:cubicBezTo>
                <a:lnTo>
                  <a:pt x="0" y="567892"/>
                </a:lnTo>
                <a:lnTo>
                  <a:pt x="327872" y="0"/>
                </a:lnTo>
                <a:lnTo>
                  <a:pt x="450687" y="63299"/>
                </a:lnTo>
                <a:cubicBezTo>
                  <a:pt x="848986" y="245083"/>
                  <a:pt x="1310475" y="294738"/>
                  <a:pt x="1766403" y="172573"/>
                </a:cubicBezTo>
                <a:cubicBezTo>
                  <a:pt x="1896668" y="137668"/>
                  <a:pt x="2020313" y="90390"/>
                  <a:pt x="2136412" y="32341"/>
                </a:cubicBezTo>
                <a:lnTo>
                  <a:pt x="2193739" y="1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123952" y="1871104"/>
            <a:ext cx="382439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123952" y="4485893"/>
            <a:ext cx="382439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879877" y="3116534"/>
            <a:ext cx="382439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747231" y="3129281"/>
            <a:ext cx="1643367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001000" y="1331705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01000" y="892146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3154778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8001000" y="2715219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001000" y="4977851"/>
            <a:ext cx="3244883" cy="947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8001000" y="4538292"/>
            <a:ext cx="3244883" cy="39088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2422731"/>
            <a:ext cx="3016853" cy="20125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22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51" grpId="0" animBg="1"/>
      <p:bldP spid="52" grpId="0" animBg="1"/>
      <p:bldP spid="53" grpId="0" animBg="1"/>
      <p:bldP spid="5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25" name="Freeform: Shape 24"/>
          <p:cNvSpPr/>
          <p:nvPr/>
        </p:nvSpPr>
        <p:spPr>
          <a:xfrm>
            <a:off x="1295401" y="2180504"/>
            <a:ext cx="2696079" cy="2121805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419505" y="3048800"/>
            <a:ext cx="2165767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Freeform: Shape 25"/>
          <p:cNvSpPr/>
          <p:nvPr/>
        </p:nvSpPr>
        <p:spPr>
          <a:xfrm>
            <a:off x="4747961" y="2180504"/>
            <a:ext cx="2696079" cy="2121805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872065" y="3048800"/>
            <a:ext cx="2165767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Freeform: Shape 27"/>
          <p:cNvSpPr/>
          <p:nvPr/>
        </p:nvSpPr>
        <p:spPr>
          <a:xfrm>
            <a:off x="8200521" y="2180504"/>
            <a:ext cx="2696079" cy="2121805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324625" y="3048800"/>
            <a:ext cx="2165767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33857" y="4792874"/>
            <a:ext cx="5124287" cy="1109304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015067" y="833543"/>
            <a:ext cx="8161867" cy="69537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130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arrow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/>
          <p:cNvSpPr/>
          <p:nvPr/>
        </p:nvSpPr>
        <p:spPr>
          <a:xfrm>
            <a:off x="3525303" y="2300390"/>
            <a:ext cx="2543745" cy="2001918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571341" y="3095372"/>
            <a:ext cx="2165767" cy="3987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25" name="Freeform: Shape 24"/>
          <p:cNvSpPr/>
          <p:nvPr/>
        </p:nvSpPr>
        <p:spPr>
          <a:xfrm>
            <a:off x="935567" y="2300390"/>
            <a:ext cx="2543745" cy="2001918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059671" y="3095372"/>
            <a:ext cx="2165767" cy="3987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Freeform: Shape 27"/>
          <p:cNvSpPr/>
          <p:nvPr/>
        </p:nvSpPr>
        <p:spPr>
          <a:xfrm>
            <a:off x="6115039" y="2281194"/>
            <a:ext cx="2543745" cy="2001918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216148" y="3076175"/>
            <a:ext cx="2165767" cy="3987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33857" y="4792874"/>
            <a:ext cx="5124287" cy="1109304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015067" y="833543"/>
            <a:ext cx="8161867" cy="69537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Freeform: Shape 11"/>
          <p:cNvSpPr/>
          <p:nvPr/>
        </p:nvSpPr>
        <p:spPr>
          <a:xfrm>
            <a:off x="8704776" y="2300390"/>
            <a:ext cx="2543745" cy="2001918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8684459" y="3095372"/>
            <a:ext cx="2165767" cy="3987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705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3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8" grpId="1" animBg="1"/>
      <p:bldP spid="2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12" grpId="0" animBg="1"/>
      <p:bldP spid="12" grpId="1" animBg="1"/>
      <p:bldP spid="1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67749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24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4995977"/>
            <a:ext cx="3816350" cy="703098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52646" y="4792874"/>
            <a:ext cx="5124287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1383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34" name="Rectangle 33"/>
          <p:cNvSpPr/>
          <p:nvPr/>
        </p:nvSpPr>
        <p:spPr>
          <a:xfrm>
            <a:off x="5610376" y="1916181"/>
            <a:ext cx="2410581" cy="3901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5" name="Rectangle 34"/>
          <p:cNvSpPr/>
          <p:nvPr/>
        </p:nvSpPr>
        <p:spPr>
          <a:xfrm>
            <a:off x="5610376" y="2306313"/>
            <a:ext cx="2410581" cy="7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6" name="Rectangle 35"/>
          <p:cNvSpPr/>
          <p:nvPr/>
        </p:nvSpPr>
        <p:spPr>
          <a:xfrm>
            <a:off x="5610376" y="3087180"/>
            <a:ext cx="2410581" cy="17161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7" name="Rectangle 36"/>
          <p:cNvSpPr/>
          <p:nvPr/>
        </p:nvSpPr>
        <p:spPr>
          <a:xfrm>
            <a:off x="5610376" y="4803307"/>
            <a:ext cx="2410581" cy="2097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5732783" y="1907452"/>
            <a:ext cx="2165767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5732783" y="2400066"/>
            <a:ext cx="2165767" cy="56130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5732783" y="3212990"/>
            <a:ext cx="216147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5732783" y="3587093"/>
            <a:ext cx="216147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5732783" y="3961196"/>
            <a:ext cx="216147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5732783" y="4335298"/>
            <a:ext cx="216147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Rectangle 43"/>
          <p:cNvSpPr/>
          <p:nvPr/>
        </p:nvSpPr>
        <p:spPr>
          <a:xfrm>
            <a:off x="8486020" y="1916181"/>
            <a:ext cx="2410581" cy="3901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5" name="Rectangle 44"/>
          <p:cNvSpPr/>
          <p:nvPr/>
        </p:nvSpPr>
        <p:spPr>
          <a:xfrm>
            <a:off x="8486020" y="2306313"/>
            <a:ext cx="2410581" cy="7808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6" name="Rectangle 45"/>
          <p:cNvSpPr/>
          <p:nvPr/>
        </p:nvSpPr>
        <p:spPr>
          <a:xfrm>
            <a:off x="8486020" y="3087180"/>
            <a:ext cx="2410581" cy="1716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7" name="Rectangle 46"/>
          <p:cNvSpPr/>
          <p:nvPr/>
        </p:nvSpPr>
        <p:spPr>
          <a:xfrm>
            <a:off x="8486020" y="4803307"/>
            <a:ext cx="2410581" cy="2097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8608427" y="1907452"/>
            <a:ext cx="2165767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8608427" y="2400066"/>
            <a:ext cx="2165767" cy="56130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8608426" y="3212990"/>
            <a:ext cx="216147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8608426" y="3587093"/>
            <a:ext cx="216147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8608426" y="3961196"/>
            <a:ext cx="216147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8608426" y="4335298"/>
            <a:ext cx="216147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Title 1"/>
          <p:cNvSpPr>
            <a:spLocks noGrp="1"/>
          </p:cNvSpPr>
          <p:nvPr>
            <p:ph type="title" hasCustomPrompt="1"/>
          </p:nvPr>
        </p:nvSpPr>
        <p:spPr>
          <a:xfrm>
            <a:off x="935568" y="932537"/>
            <a:ext cx="3407833" cy="243265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48267" y="3574543"/>
            <a:ext cx="3395133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494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/>
      <p:bldP spid="5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2015067" y="1347727"/>
            <a:ext cx="2410581" cy="3901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Rectangle 6"/>
          <p:cNvSpPr/>
          <p:nvPr/>
        </p:nvSpPr>
        <p:spPr>
          <a:xfrm>
            <a:off x="2015067" y="1737859"/>
            <a:ext cx="2410581" cy="7808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Rectangle 7"/>
          <p:cNvSpPr/>
          <p:nvPr/>
        </p:nvSpPr>
        <p:spPr>
          <a:xfrm>
            <a:off x="2015067" y="2518727"/>
            <a:ext cx="2410581" cy="1716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Rectangle 8"/>
          <p:cNvSpPr/>
          <p:nvPr/>
        </p:nvSpPr>
        <p:spPr>
          <a:xfrm>
            <a:off x="2015067" y="4234853"/>
            <a:ext cx="2410581" cy="2097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137474" y="1338998"/>
            <a:ext cx="2165767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137474" y="1831612"/>
            <a:ext cx="2165767" cy="56130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137473" y="2644536"/>
            <a:ext cx="216147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2137473" y="3018639"/>
            <a:ext cx="216147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137473" y="3392742"/>
            <a:ext cx="216147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2137473" y="3766845"/>
            <a:ext cx="216147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Rectangle 33"/>
          <p:cNvSpPr/>
          <p:nvPr/>
        </p:nvSpPr>
        <p:spPr>
          <a:xfrm>
            <a:off x="4890710" y="1347727"/>
            <a:ext cx="2410581" cy="3901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5" name="Rectangle 34"/>
          <p:cNvSpPr/>
          <p:nvPr/>
        </p:nvSpPr>
        <p:spPr>
          <a:xfrm>
            <a:off x="4890710" y="1737859"/>
            <a:ext cx="2410581" cy="780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6" name="Rectangle 35"/>
          <p:cNvSpPr/>
          <p:nvPr/>
        </p:nvSpPr>
        <p:spPr>
          <a:xfrm>
            <a:off x="4890710" y="2518727"/>
            <a:ext cx="2410581" cy="17161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7" name="Rectangle 36"/>
          <p:cNvSpPr/>
          <p:nvPr/>
        </p:nvSpPr>
        <p:spPr>
          <a:xfrm>
            <a:off x="4890710" y="4234853"/>
            <a:ext cx="2410581" cy="2097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5013117" y="1338998"/>
            <a:ext cx="2165767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5013117" y="1831612"/>
            <a:ext cx="2165767" cy="56130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5013116" y="2644536"/>
            <a:ext cx="216147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5013116" y="3018639"/>
            <a:ext cx="216147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5013116" y="3392742"/>
            <a:ext cx="216147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5013116" y="3766845"/>
            <a:ext cx="216147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Rectangle 43"/>
          <p:cNvSpPr/>
          <p:nvPr/>
        </p:nvSpPr>
        <p:spPr>
          <a:xfrm>
            <a:off x="7766353" y="1347727"/>
            <a:ext cx="2410581" cy="3901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5" name="Rectangle 44"/>
          <p:cNvSpPr/>
          <p:nvPr/>
        </p:nvSpPr>
        <p:spPr>
          <a:xfrm>
            <a:off x="7766353" y="1737859"/>
            <a:ext cx="2410581" cy="7808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6" name="Rectangle 45"/>
          <p:cNvSpPr/>
          <p:nvPr/>
        </p:nvSpPr>
        <p:spPr>
          <a:xfrm>
            <a:off x="7766353" y="2518727"/>
            <a:ext cx="2410581" cy="1716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7" name="Rectangle 46"/>
          <p:cNvSpPr/>
          <p:nvPr/>
        </p:nvSpPr>
        <p:spPr>
          <a:xfrm>
            <a:off x="7766353" y="4234853"/>
            <a:ext cx="2410581" cy="2097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7888760" y="1338998"/>
            <a:ext cx="2165767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7888760" y="1831612"/>
            <a:ext cx="2165767" cy="56130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7888760" y="2644536"/>
            <a:ext cx="216147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7888760" y="3018639"/>
            <a:ext cx="216147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7888760" y="3392742"/>
            <a:ext cx="216147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7888760" y="3766845"/>
            <a:ext cx="2161477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4667937"/>
            <a:ext cx="3456517" cy="1365547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52646" y="4792874"/>
            <a:ext cx="5124287" cy="110930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132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3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2806448" y="2810522"/>
            <a:ext cx="8090153" cy="62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Rectangle 5"/>
          <p:cNvSpPr/>
          <p:nvPr/>
        </p:nvSpPr>
        <p:spPr>
          <a:xfrm>
            <a:off x="2806448" y="3431657"/>
            <a:ext cx="8090153" cy="6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Rectangle 6"/>
          <p:cNvSpPr/>
          <p:nvPr/>
        </p:nvSpPr>
        <p:spPr>
          <a:xfrm>
            <a:off x="2806448" y="4052792"/>
            <a:ext cx="8090153" cy="62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Rectangle 7"/>
          <p:cNvSpPr/>
          <p:nvPr/>
        </p:nvSpPr>
        <p:spPr>
          <a:xfrm>
            <a:off x="2806448" y="4673927"/>
            <a:ext cx="8090153" cy="6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Rectangle 8"/>
          <p:cNvSpPr/>
          <p:nvPr/>
        </p:nvSpPr>
        <p:spPr>
          <a:xfrm>
            <a:off x="2806448" y="5295062"/>
            <a:ext cx="8090153" cy="62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806448" y="2325451"/>
            <a:ext cx="111570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67">
                <a:solidFill>
                  <a:schemeClr val="tx2"/>
                </a:solidFill>
                <a:latin typeface="+mn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967651" y="2325451"/>
            <a:ext cx="111570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67">
                <a:solidFill>
                  <a:schemeClr val="tx2"/>
                </a:solidFill>
                <a:latin typeface="+mn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128854" y="2325451"/>
            <a:ext cx="111570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67">
                <a:solidFill>
                  <a:schemeClr val="tx2"/>
                </a:solidFill>
                <a:latin typeface="+mn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290056" y="2325451"/>
            <a:ext cx="111570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67">
                <a:solidFill>
                  <a:schemeClr val="tx2"/>
                </a:solidFill>
                <a:latin typeface="+mn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7451259" y="2325451"/>
            <a:ext cx="111570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67">
                <a:solidFill>
                  <a:schemeClr val="tx2"/>
                </a:solidFill>
                <a:latin typeface="+mn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612462" y="2325451"/>
            <a:ext cx="111570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67">
                <a:solidFill>
                  <a:schemeClr val="tx2"/>
                </a:solidFill>
                <a:latin typeface="+mn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9773663" y="2325451"/>
            <a:ext cx="111570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67">
                <a:solidFill>
                  <a:schemeClr val="tx2"/>
                </a:solidFill>
                <a:latin typeface="+mn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935567" y="2932734"/>
            <a:ext cx="1734403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935567" y="3553869"/>
            <a:ext cx="1734403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935567" y="4175005"/>
            <a:ext cx="1734403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935567" y="4787996"/>
            <a:ext cx="1734403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935567" y="5417275"/>
            <a:ext cx="1734403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tx2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015067" y="833543"/>
            <a:ext cx="8161867" cy="69537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015067" y="1528923"/>
            <a:ext cx="8161867" cy="293685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800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3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8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 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2806448" y="2909288"/>
            <a:ext cx="8090153" cy="3796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806448" y="2407624"/>
            <a:ext cx="673289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67">
                <a:solidFill>
                  <a:schemeClr val="bg2"/>
                </a:solidFill>
                <a:latin typeface="+mn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150752" y="2407624"/>
            <a:ext cx="673289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67">
                <a:solidFill>
                  <a:schemeClr val="bg2"/>
                </a:solidFill>
                <a:latin typeface="+mn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495056" y="2407624"/>
            <a:ext cx="673289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67">
                <a:solidFill>
                  <a:schemeClr val="bg2"/>
                </a:solidFill>
                <a:latin typeface="+mn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839360" y="2407624"/>
            <a:ext cx="673289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67">
                <a:solidFill>
                  <a:schemeClr val="bg2"/>
                </a:solidFill>
                <a:latin typeface="+mn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8183664" y="2407624"/>
            <a:ext cx="673289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67">
                <a:solidFill>
                  <a:schemeClr val="bg2"/>
                </a:solidFill>
                <a:latin typeface="+mn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9527968" y="2407624"/>
            <a:ext cx="673289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67">
                <a:solidFill>
                  <a:schemeClr val="bg2"/>
                </a:solidFill>
                <a:latin typeface="+mn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935567" y="2909288"/>
            <a:ext cx="1734403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8600" y="2407624"/>
            <a:ext cx="673289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67">
                <a:solidFill>
                  <a:schemeClr val="bg2"/>
                </a:solidFill>
                <a:latin typeface="+mn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4822904" y="2407624"/>
            <a:ext cx="673289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67">
                <a:solidFill>
                  <a:schemeClr val="bg2"/>
                </a:solidFill>
                <a:latin typeface="+mn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6167208" y="2407624"/>
            <a:ext cx="673289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67">
                <a:solidFill>
                  <a:schemeClr val="bg2"/>
                </a:solidFill>
                <a:latin typeface="+mn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7511512" y="2407624"/>
            <a:ext cx="673289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67">
                <a:solidFill>
                  <a:schemeClr val="bg2"/>
                </a:solidFill>
                <a:latin typeface="+mn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8855816" y="2407624"/>
            <a:ext cx="673289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67">
                <a:solidFill>
                  <a:schemeClr val="bg2"/>
                </a:solidFill>
                <a:latin typeface="+mn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0200122" y="2407624"/>
            <a:ext cx="673289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67">
                <a:solidFill>
                  <a:schemeClr val="bg2"/>
                </a:solidFill>
                <a:latin typeface="+mn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0" name="Rectangle 29"/>
          <p:cNvSpPr/>
          <p:nvPr/>
        </p:nvSpPr>
        <p:spPr>
          <a:xfrm>
            <a:off x="2806448" y="3288959"/>
            <a:ext cx="8090153" cy="379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935567" y="3288959"/>
            <a:ext cx="1734403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2" name="Rectangle 31"/>
          <p:cNvSpPr/>
          <p:nvPr/>
        </p:nvSpPr>
        <p:spPr>
          <a:xfrm>
            <a:off x="2806448" y="3668629"/>
            <a:ext cx="8090153" cy="3796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935567" y="3668629"/>
            <a:ext cx="1734403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Rectangle 33"/>
          <p:cNvSpPr/>
          <p:nvPr/>
        </p:nvSpPr>
        <p:spPr>
          <a:xfrm>
            <a:off x="2806448" y="4048300"/>
            <a:ext cx="8090153" cy="379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935567" y="4048300"/>
            <a:ext cx="1734403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6" name="Rectangle 35"/>
          <p:cNvSpPr/>
          <p:nvPr/>
        </p:nvSpPr>
        <p:spPr>
          <a:xfrm>
            <a:off x="2806448" y="4427970"/>
            <a:ext cx="8090153" cy="3796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935567" y="4427970"/>
            <a:ext cx="1734403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8" name="Rectangle 37"/>
          <p:cNvSpPr/>
          <p:nvPr/>
        </p:nvSpPr>
        <p:spPr>
          <a:xfrm>
            <a:off x="2806448" y="4807641"/>
            <a:ext cx="8090153" cy="379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4" hasCustomPrompt="1"/>
          </p:nvPr>
        </p:nvSpPr>
        <p:spPr>
          <a:xfrm>
            <a:off x="935567" y="4807641"/>
            <a:ext cx="1734403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Rectangle 39"/>
          <p:cNvSpPr/>
          <p:nvPr/>
        </p:nvSpPr>
        <p:spPr>
          <a:xfrm>
            <a:off x="2806448" y="5166123"/>
            <a:ext cx="8090153" cy="3796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935567" y="5166123"/>
            <a:ext cx="1734403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Rectangle 41"/>
          <p:cNvSpPr/>
          <p:nvPr/>
        </p:nvSpPr>
        <p:spPr>
          <a:xfrm>
            <a:off x="2806448" y="5545793"/>
            <a:ext cx="8090153" cy="379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935567" y="5545793"/>
            <a:ext cx="1734403" cy="37967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333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2015067" y="833543"/>
            <a:ext cx="8161867" cy="69537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015067" y="1528923"/>
            <a:ext cx="8161867" cy="293685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46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6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6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1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6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1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6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1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/>
      <p:bldP spid="4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5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6095999" y="2180503"/>
            <a:ext cx="5160435" cy="62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Rectangle 5"/>
          <p:cNvSpPr/>
          <p:nvPr/>
        </p:nvSpPr>
        <p:spPr>
          <a:xfrm>
            <a:off x="6095999" y="2801638"/>
            <a:ext cx="5160435" cy="6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Rectangle 6"/>
          <p:cNvSpPr/>
          <p:nvPr/>
        </p:nvSpPr>
        <p:spPr>
          <a:xfrm>
            <a:off x="6095999" y="3422774"/>
            <a:ext cx="5160435" cy="62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Rectangle 7"/>
          <p:cNvSpPr/>
          <p:nvPr/>
        </p:nvSpPr>
        <p:spPr>
          <a:xfrm>
            <a:off x="6095999" y="4043909"/>
            <a:ext cx="5160435" cy="6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Rectangle 8"/>
          <p:cNvSpPr/>
          <p:nvPr/>
        </p:nvSpPr>
        <p:spPr>
          <a:xfrm>
            <a:off x="6095999" y="4665044"/>
            <a:ext cx="5160435" cy="62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Rectangle 9"/>
          <p:cNvSpPr/>
          <p:nvPr/>
        </p:nvSpPr>
        <p:spPr>
          <a:xfrm>
            <a:off x="4343401" y="1559368"/>
            <a:ext cx="1752599" cy="624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Rectangle 10"/>
          <p:cNvSpPr/>
          <p:nvPr/>
        </p:nvSpPr>
        <p:spPr>
          <a:xfrm>
            <a:off x="6096000" y="1559368"/>
            <a:ext cx="5160434" cy="624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Rectangle 11"/>
          <p:cNvSpPr/>
          <p:nvPr/>
        </p:nvSpPr>
        <p:spPr>
          <a:xfrm>
            <a:off x="4343400" y="2180503"/>
            <a:ext cx="1752600" cy="62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Rectangle 12"/>
          <p:cNvSpPr/>
          <p:nvPr/>
        </p:nvSpPr>
        <p:spPr>
          <a:xfrm>
            <a:off x="4343400" y="2801638"/>
            <a:ext cx="1752600" cy="62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Rectangle 13"/>
          <p:cNvSpPr/>
          <p:nvPr/>
        </p:nvSpPr>
        <p:spPr>
          <a:xfrm>
            <a:off x="4343400" y="3422774"/>
            <a:ext cx="1752600" cy="62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5" name="Rectangle 14"/>
          <p:cNvSpPr/>
          <p:nvPr/>
        </p:nvSpPr>
        <p:spPr>
          <a:xfrm>
            <a:off x="4343400" y="4043909"/>
            <a:ext cx="1752600" cy="62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6" name="Rectangle 15"/>
          <p:cNvSpPr/>
          <p:nvPr/>
        </p:nvSpPr>
        <p:spPr>
          <a:xfrm>
            <a:off x="4343400" y="4665044"/>
            <a:ext cx="1752600" cy="62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439228" y="1681581"/>
            <a:ext cx="156094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282651" y="1680100"/>
            <a:ext cx="2339109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730674" y="1680100"/>
            <a:ext cx="2339109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439228" y="2302716"/>
            <a:ext cx="156094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 i="0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439228" y="2923851"/>
            <a:ext cx="156094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 i="0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439228" y="3544986"/>
            <a:ext cx="156094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 i="0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439228" y="4166121"/>
            <a:ext cx="156094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 i="0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439228" y="4787256"/>
            <a:ext cx="156094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 i="0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288424" y="2299974"/>
            <a:ext cx="2335344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6288424" y="2918148"/>
            <a:ext cx="2335344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6288424" y="3554331"/>
            <a:ext cx="2335344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288424" y="4173956"/>
            <a:ext cx="2335344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6288424" y="4793396"/>
            <a:ext cx="2335344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8721437" y="2299974"/>
            <a:ext cx="2335344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8721437" y="2918148"/>
            <a:ext cx="2335344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8721437" y="3554331"/>
            <a:ext cx="2335344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8721437" y="4173956"/>
            <a:ext cx="2335344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8721437" y="4793396"/>
            <a:ext cx="2335344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1011768" y="3428471"/>
            <a:ext cx="333163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932537"/>
            <a:ext cx="2923428" cy="243265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48267" y="3574543"/>
            <a:ext cx="2912533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995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5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5x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5999" y="1555449"/>
            <a:ext cx="5160435" cy="62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Rectangle 5"/>
          <p:cNvSpPr/>
          <p:nvPr/>
        </p:nvSpPr>
        <p:spPr>
          <a:xfrm>
            <a:off x="6095999" y="2179843"/>
            <a:ext cx="5160435" cy="6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Rectangle 6"/>
          <p:cNvSpPr/>
          <p:nvPr/>
        </p:nvSpPr>
        <p:spPr>
          <a:xfrm>
            <a:off x="6095999" y="2804237"/>
            <a:ext cx="5160435" cy="62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Rectangle 7"/>
          <p:cNvSpPr/>
          <p:nvPr/>
        </p:nvSpPr>
        <p:spPr>
          <a:xfrm>
            <a:off x="6095999" y="3428630"/>
            <a:ext cx="5160435" cy="6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Rectangle 8"/>
          <p:cNvSpPr/>
          <p:nvPr/>
        </p:nvSpPr>
        <p:spPr>
          <a:xfrm>
            <a:off x="6095999" y="4053024"/>
            <a:ext cx="5160435" cy="62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Rectangle 9"/>
          <p:cNvSpPr/>
          <p:nvPr/>
        </p:nvSpPr>
        <p:spPr>
          <a:xfrm>
            <a:off x="4343401" y="931056"/>
            <a:ext cx="1752599" cy="624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Rectangle 10"/>
          <p:cNvSpPr/>
          <p:nvPr/>
        </p:nvSpPr>
        <p:spPr>
          <a:xfrm>
            <a:off x="6096000" y="931056"/>
            <a:ext cx="5160434" cy="624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Rectangle 11"/>
          <p:cNvSpPr/>
          <p:nvPr/>
        </p:nvSpPr>
        <p:spPr>
          <a:xfrm>
            <a:off x="4343400" y="1555449"/>
            <a:ext cx="1752600" cy="62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Rectangle 12"/>
          <p:cNvSpPr/>
          <p:nvPr/>
        </p:nvSpPr>
        <p:spPr>
          <a:xfrm>
            <a:off x="4343400" y="2179843"/>
            <a:ext cx="1752600" cy="62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Rectangle 13"/>
          <p:cNvSpPr/>
          <p:nvPr/>
        </p:nvSpPr>
        <p:spPr>
          <a:xfrm>
            <a:off x="4343400" y="2804237"/>
            <a:ext cx="1752600" cy="62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5" name="Rectangle 14"/>
          <p:cNvSpPr/>
          <p:nvPr/>
        </p:nvSpPr>
        <p:spPr>
          <a:xfrm>
            <a:off x="4343400" y="3428630"/>
            <a:ext cx="1752600" cy="62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6" name="Rectangle 15"/>
          <p:cNvSpPr/>
          <p:nvPr/>
        </p:nvSpPr>
        <p:spPr>
          <a:xfrm>
            <a:off x="4343400" y="4053024"/>
            <a:ext cx="1752600" cy="62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439228" y="1038312"/>
            <a:ext cx="156094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207677" y="1038312"/>
            <a:ext cx="1586519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895081" y="1038312"/>
            <a:ext cx="1586519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439228" y="1700173"/>
            <a:ext cx="156094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 i="0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439228" y="2321308"/>
            <a:ext cx="156094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 i="0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439228" y="2942443"/>
            <a:ext cx="156094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 i="0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439228" y="3563578"/>
            <a:ext cx="156094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 i="0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439228" y="4184713"/>
            <a:ext cx="156094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 i="0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213450" y="1697431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6213450" y="2315605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6213450" y="2951788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213450" y="3571413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6213450" y="4190853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7885844" y="1697431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7885844" y="2315605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7885844" y="2951788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7885844" y="3571413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7885844" y="4190853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1011768" y="3428471"/>
            <a:ext cx="333163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935567" y="932537"/>
            <a:ext cx="2874867" cy="243265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48267" y="3574543"/>
            <a:ext cx="2864153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446433" y="6411940"/>
            <a:ext cx="452120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171767" y="5919158"/>
            <a:ext cx="812800" cy="67534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39" name="Rectangle 38"/>
          <p:cNvSpPr/>
          <p:nvPr/>
        </p:nvSpPr>
        <p:spPr>
          <a:xfrm>
            <a:off x="6095999" y="4677418"/>
            <a:ext cx="5160435" cy="6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3" name="Rectangle 42"/>
          <p:cNvSpPr/>
          <p:nvPr/>
        </p:nvSpPr>
        <p:spPr>
          <a:xfrm>
            <a:off x="6095999" y="5301810"/>
            <a:ext cx="5160435" cy="62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4" name="Rectangle 43"/>
          <p:cNvSpPr/>
          <p:nvPr/>
        </p:nvSpPr>
        <p:spPr>
          <a:xfrm>
            <a:off x="4343400" y="4677418"/>
            <a:ext cx="1752600" cy="62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5" name="Rectangle 44"/>
          <p:cNvSpPr/>
          <p:nvPr/>
        </p:nvSpPr>
        <p:spPr>
          <a:xfrm>
            <a:off x="4343400" y="5301810"/>
            <a:ext cx="1752600" cy="62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4439228" y="4802887"/>
            <a:ext cx="156094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 i="0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4439228" y="5424023"/>
            <a:ext cx="1560945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333" i="0">
                <a:solidFill>
                  <a:schemeClr val="tx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6213450" y="4810722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6213450" y="5430162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4" hasCustomPrompt="1"/>
          </p:nvPr>
        </p:nvSpPr>
        <p:spPr>
          <a:xfrm>
            <a:off x="7885844" y="4810722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7885844" y="5430162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9558237" y="1038312"/>
            <a:ext cx="1586519" cy="37967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9549000" y="1697431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8" hasCustomPrompt="1"/>
          </p:nvPr>
        </p:nvSpPr>
        <p:spPr>
          <a:xfrm>
            <a:off x="9549000" y="2315605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9" hasCustomPrompt="1"/>
          </p:nvPr>
        </p:nvSpPr>
        <p:spPr>
          <a:xfrm>
            <a:off x="9549000" y="2951788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50" hasCustomPrompt="1"/>
          </p:nvPr>
        </p:nvSpPr>
        <p:spPr>
          <a:xfrm>
            <a:off x="9549000" y="3571413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51" hasCustomPrompt="1"/>
          </p:nvPr>
        </p:nvSpPr>
        <p:spPr>
          <a:xfrm>
            <a:off x="9549000" y="4190853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52" hasCustomPrompt="1"/>
          </p:nvPr>
        </p:nvSpPr>
        <p:spPr>
          <a:xfrm>
            <a:off x="9549000" y="4810722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53" hasCustomPrompt="1"/>
          </p:nvPr>
        </p:nvSpPr>
        <p:spPr>
          <a:xfrm>
            <a:off x="9549000" y="5430162"/>
            <a:ext cx="1583965" cy="36155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90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500"/>
                            </p:stCondLst>
                            <p:childTnLst>
                              <p:par>
                                <p:cTn id="2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050"/>
                            </p:stCondLst>
                            <p:childTnLst>
                              <p:par>
                                <p:cTn id="2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35568" y="932537"/>
            <a:ext cx="3407833" cy="243265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48267" y="3574543"/>
            <a:ext cx="3395133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501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onl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35568" y="932537"/>
            <a:ext cx="3407833" cy="243265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48267" y="3574543"/>
            <a:ext cx="3395133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446433" y="6411940"/>
            <a:ext cx="452120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171767" y="5919158"/>
            <a:ext cx="812800" cy="67534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868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440083" y="932537"/>
            <a:ext cx="3456517" cy="243265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52783" y="3574543"/>
            <a:ext cx="3443635" cy="2015378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457162" indent="0">
              <a:buNone/>
              <a:defRPr sz="1200"/>
            </a:lvl2pPr>
            <a:lvl3pPr marL="914324" indent="0">
              <a:buNone/>
              <a:defRPr sz="1200"/>
            </a:lvl3pPr>
            <a:lvl4pPr marL="1371486" indent="0">
              <a:buNone/>
              <a:defRPr sz="1200"/>
            </a:lvl4pPr>
            <a:lvl5pPr marL="1828648" indent="0">
              <a:buNone/>
              <a:defRPr sz="12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78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15067" y="2180503"/>
            <a:ext cx="8161867" cy="2496994"/>
          </a:xfr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defRPr sz="2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775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5567" y="365126"/>
            <a:ext cx="10320867" cy="905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567" y="1414153"/>
            <a:ext cx="10320867" cy="4488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46433" y="6411940"/>
            <a:ext cx="452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6934" y="5919158"/>
            <a:ext cx="1807633" cy="6753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00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470A227C-0A71-460A-A8DD-747BD7DD21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00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97" r:id="rId21"/>
    <p:sldLayoutId id="2147483705" r:id="rId22"/>
    <p:sldLayoutId id="21474837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95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  <p:sldLayoutId id="2147483739" r:id="rId58"/>
    <p:sldLayoutId id="2147483740" r:id="rId59"/>
    <p:sldLayoutId id="2147483741" r:id="rId60"/>
    <p:sldLayoutId id="2147483742" r:id="rId61"/>
    <p:sldLayoutId id="2147483743" r:id="rId62"/>
    <p:sldLayoutId id="2147483744" r:id="rId63"/>
    <p:sldLayoutId id="2147483745" r:id="rId64"/>
    <p:sldLayoutId id="2147483746" r:id="rId65"/>
    <p:sldLayoutId id="2147483747" r:id="rId66"/>
    <p:sldLayoutId id="2147483748" r:id="rId67"/>
    <p:sldLayoutId id="2147483749" r:id="rId68"/>
    <p:sldLayoutId id="2147483750" r:id="rId69"/>
    <p:sldLayoutId id="2147483751" r:id="rId70"/>
    <p:sldLayoutId id="2147483752" r:id="rId71"/>
    <p:sldLayoutId id="2147483753" r:id="rId72"/>
    <p:sldLayoutId id="2147483754" r:id="rId73"/>
    <p:sldLayoutId id="2147483755" r:id="rId74"/>
    <p:sldLayoutId id="2147483756" r:id="rId75"/>
    <p:sldLayoutId id="2147483757" r:id="rId76"/>
    <p:sldLayoutId id="2147483758" r:id="rId77"/>
    <p:sldLayoutId id="2147483759" r:id="rId78"/>
    <p:sldLayoutId id="2147483760" r:id="rId79"/>
    <p:sldLayoutId id="2147483761" r:id="rId80"/>
    <p:sldLayoutId id="2147483762" r:id="rId81"/>
    <p:sldLayoutId id="2147483763" r:id="rId82"/>
    <p:sldLayoutId id="2147483764" r:id="rId83"/>
    <p:sldLayoutId id="2147483765" r:id="rId84"/>
    <p:sldLayoutId id="2147483766" r:id="rId85"/>
    <p:sldLayoutId id="2147483767" r:id="rId86"/>
    <p:sldLayoutId id="2147483768" r:id="rId87"/>
    <p:sldLayoutId id="2147483769" r:id="rId88"/>
    <p:sldLayoutId id="2147483770" r:id="rId89"/>
    <p:sldLayoutId id="2147483771" r:id="rId90"/>
    <p:sldLayoutId id="2147483772" r:id="rId91"/>
    <p:sldLayoutId id="2147483773" r:id="rId92"/>
    <p:sldLayoutId id="2147483774" r:id="rId93"/>
    <p:sldLayoutId id="2147483775" r:id="rId94"/>
    <p:sldLayoutId id="2147483776" r:id="rId95"/>
    <p:sldLayoutId id="2147483777" r:id="rId96"/>
    <p:sldLayoutId id="2147483778" r:id="rId97"/>
    <p:sldLayoutId id="2147483779" r:id="rId98"/>
    <p:sldLayoutId id="2147483780" r:id="rId99"/>
    <p:sldLayoutId id="2147483781" r:id="rId100"/>
    <p:sldLayoutId id="2147483782" r:id="rId101"/>
    <p:sldLayoutId id="2147483783" r:id="rId102"/>
    <p:sldLayoutId id="2147483784" r:id="rId103"/>
    <p:sldLayoutId id="2147483785" r:id="rId104"/>
  </p:sldLayoutIdLst>
  <p:timing>
    <p:tnLst>
      <p:par>
        <p:cTn id="1" dur="indefinite" restart="never" nodeType="tmRoot"/>
      </p:par>
    </p:tnLst>
  </p:timing>
  <p:txStyles>
    <p:titleStyle>
      <a:lvl1pPr algn="l" defTabSz="914324" rtl="0" eaLnBrk="1" latinLnBrk="0" hangingPunct="1">
        <a:lnSpc>
          <a:spcPct val="90000"/>
        </a:lnSpc>
        <a:spcBef>
          <a:spcPct val="0"/>
        </a:spcBef>
        <a:buNone/>
        <a:defRPr kumimoji="1"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24" rtl="0" eaLnBrk="1" latinLnBrk="0" hangingPunct="1">
        <a:lnSpc>
          <a:spcPct val="160000"/>
        </a:lnSpc>
        <a:spcBef>
          <a:spcPts val="0"/>
        </a:spcBef>
        <a:buFont typeface="Arial" panose="020B0604020202020204" pitchFamily="34" charset="0"/>
        <a:buNone/>
        <a:defRPr kumimoji="1" sz="1067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43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3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4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5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39">
          <p15:clr>
            <a:srgbClr val="F26B43"/>
          </p15:clr>
        </p15:guide>
        <p15:guide id="2" pos="5760">
          <p15:clr>
            <a:srgbClr val="F26B43"/>
          </p15:clr>
        </p15:guide>
        <p15:guide id="3" orient="horz" pos="881">
          <p15:clr>
            <a:srgbClr val="F26B43"/>
          </p15:clr>
        </p15:guide>
        <p15:guide id="4" orient="horz" pos="5598">
          <p15:clr>
            <a:srgbClr val="F26B43"/>
          </p15:clr>
        </p15:guide>
        <p15:guide id="5" pos="1224">
          <p15:clr>
            <a:srgbClr val="F26B43"/>
          </p15:clr>
        </p15:guide>
        <p15:guide id="6" pos="10296">
          <p15:clr>
            <a:srgbClr val="F26B43"/>
          </p15:clr>
        </p15:guide>
        <p15:guide id="7" pos="9616">
          <p15:clr>
            <a:srgbClr val="F26B43"/>
          </p15:clr>
        </p15:guide>
        <p15:guide id="8" pos="1904">
          <p15:clr>
            <a:srgbClr val="F26B43"/>
          </p15:clr>
        </p15:guide>
        <p15:guide id="9" pos="884">
          <p15:clr>
            <a:srgbClr val="F26B43"/>
          </p15:clr>
        </p15:guide>
        <p15:guide id="10" pos="10636">
          <p15:clr>
            <a:srgbClr val="F26B43"/>
          </p15:clr>
        </p15:guide>
        <p15:guide id="11" orient="horz" pos="2060">
          <p15:clr>
            <a:srgbClr val="F26B43"/>
          </p15:clr>
        </p15:guide>
        <p15:guide id="12" orient="horz" pos="4419">
          <p15:clr>
            <a:srgbClr val="F26B43"/>
          </p15:clr>
        </p15:guide>
        <p15:guide id="13" pos="7030">
          <p15:clr>
            <a:srgbClr val="F26B43"/>
          </p15:clr>
        </p15:guide>
        <p15:guide id="14" pos="4490">
          <p15:clr>
            <a:srgbClr val="F26B43"/>
          </p15:clr>
        </p15:guide>
        <p15:guide id="15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5567" y="365126"/>
            <a:ext cx="10320867" cy="905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567" y="1414153"/>
            <a:ext cx="10320867" cy="4488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</a:t>
            </a:r>
          </a:p>
        </p:txBody>
      </p:sp>
    </p:spTree>
    <p:extLst>
      <p:ext uri="{BB962C8B-B14F-4D97-AF65-F5344CB8AC3E}">
        <p14:creationId xmlns:p14="http://schemas.microsoft.com/office/powerpoint/2010/main" val="61547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dt="0"/>
  <p:txStyles>
    <p:titleStyle>
      <a:lvl1pPr algn="l" defTabSz="914324" rtl="0" eaLnBrk="1" latinLnBrk="0" hangingPunct="1">
        <a:lnSpc>
          <a:spcPct val="90000"/>
        </a:lnSpc>
        <a:spcBef>
          <a:spcPct val="0"/>
        </a:spcBef>
        <a:buNone/>
        <a:defRPr kumimoji="1"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24" rtl="0" eaLnBrk="1" latinLnBrk="0" hangingPunct="1">
        <a:lnSpc>
          <a:spcPct val="160000"/>
        </a:lnSpc>
        <a:spcBef>
          <a:spcPts val="0"/>
        </a:spcBef>
        <a:buFont typeface="Arial" panose="020B0604020202020204" pitchFamily="34" charset="0"/>
        <a:buNone/>
        <a:defRPr kumimoji="1" sz="1067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43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3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4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5" algn="l" defTabSz="91432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39">
          <p15:clr>
            <a:srgbClr val="F26B43"/>
          </p15:clr>
        </p15:guide>
        <p15:guide id="2" pos="5760">
          <p15:clr>
            <a:srgbClr val="F26B43"/>
          </p15:clr>
        </p15:guide>
        <p15:guide id="3" orient="horz" pos="903">
          <p15:clr>
            <a:srgbClr val="F26B43"/>
          </p15:clr>
        </p15:guide>
        <p15:guide id="4" orient="horz" pos="5576">
          <p15:clr>
            <a:srgbClr val="F26B43"/>
          </p15:clr>
        </p15:guide>
        <p15:guide id="5" pos="1224">
          <p15:clr>
            <a:srgbClr val="F26B43"/>
          </p15:clr>
        </p15:guide>
        <p15:guide id="6" pos="10296">
          <p15:clr>
            <a:srgbClr val="F26B43"/>
          </p15:clr>
        </p15:guide>
        <p15:guide id="7" pos="9616">
          <p15:clr>
            <a:srgbClr val="F26B43"/>
          </p15:clr>
        </p15:guide>
        <p15:guide id="8" pos="1904">
          <p15:clr>
            <a:srgbClr val="F26B43"/>
          </p15:clr>
        </p15:guide>
        <p15:guide id="9" pos="884">
          <p15:clr>
            <a:srgbClr val="F26B43"/>
          </p15:clr>
        </p15:guide>
        <p15:guide id="10" pos="106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://tiny.cc/xup88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eraldinsight.com/doi/abs/10.1108/1463668031069879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://www.metafuture.org/cla%20papers/Inayatullah%20%20Causal%20layered%20analysis%20-%20theory,%20historical%20context,%20and%20case%20studies.%20Intro%20chapter%20from%20The%20CLA%20Reader.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csiro.au/rpr/pub?list=SEA&amp;pid=csiro:EP129271" TargetMode="External"/><Relationship Id="rId2" Type="http://schemas.openxmlformats.org/officeDocument/2006/relationships/hyperlink" Target="http://eab.sagepub.com/content/38/1/48" TargetMode="Externa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i.org/10.1191/1478088706qp063o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://dx.doi.org/10.1037/13620-00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jpeg"/><Relationship Id="rId5" Type="http://schemas.openxmlformats.org/officeDocument/2006/relationships/hyperlink" Target="https://www.uwa.edu.au/research/cognitive-science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link.springer.com/article/10.3758/s13428-019-01202-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data61.csiro.au/en/Our-Work/Safety-and-Security/Disaster-Management/ESA" TargetMode="External"/><Relationship Id="rId5" Type="http://schemas.openxmlformats.org/officeDocument/2006/relationships/hyperlink" Target="https://dl.acm.org/citation.cfm?id=2188183" TargetMode="Externa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0584-017-1984-2" TargetMode="External"/><Relationship Id="rId2" Type="http://schemas.openxmlformats.org/officeDocument/2006/relationships/hyperlink" Target="https://www.sciencedirect.com/science/article/pii/S0959378014001952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4.xml"/><Relationship Id="rId6" Type="http://schemas.openxmlformats.org/officeDocument/2006/relationships/hyperlink" Target="https://github.com/AndreottaM/TopicAlignment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dx.doi.org/10.3115/v1/N15-101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abc.net.au/news/2019-03-15/students-walk-out-of-class-to-protest-climate-change/10901978" TargetMode="External"/><Relationship Id="rId4" Type="http://schemas.openxmlformats.org/officeDocument/2006/relationships/hyperlink" Target="https://www.emeraldinsight.com/doi/abs/10.1108/0965356111111108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doi.org/10.3758/s13428-019-01202-8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xup88y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guide.cred.columbia.edu/guide/sec1.html#foot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95937801100147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onlinelibrary.wiley.com/doi/10.1111/j.1539-6924.1994.tb00066.x/abstrac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1280-016-0417-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Blending psychology and data science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479016" y="2621087"/>
            <a:ext cx="5651913" cy="2438776"/>
          </a:xfrm>
        </p:spPr>
        <p:txBody>
          <a:bodyPr>
            <a:noAutofit/>
          </a:bodyPr>
          <a:lstStyle/>
          <a:p>
            <a:r>
              <a:rPr lang="en-AU" sz="1500" dirty="0" smtClean="0"/>
              <a:t>A mixed-methods framework for analysing social media with </a:t>
            </a:r>
            <a:r>
              <a:rPr lang="en-AU" sz="1500" dirty="0"/>
              <a:t>an application to climate change tweets</a:t>
            </a:r>
            <a:endParaRPr lang="en-AU" sz="1500" dirty="0" smtClean="0"/>
          </a:p>
          <a:p>
            <a:endParaRPr lang="en-AU" sz="1300" dirty="0" smtClean="0"/>
          </a:p>
          <a:p>
            <a:endParaRPr lang="en-AU" sz="1300" dirty="0" smtClean="0"/>
          </a:p>
          <a:p>
            <a:endParaRPr lang="en-AU" sz="1400" dirty="0" smtClean="0"/>
          </a:p>
          <a:p>
            <a:r>
              <a:rPr lang="en-AU" sz="1500" dirty="0" smtClean="0"/>
              <a:t>Matthew Andreotta</a:t>
            </a:r>
          </a:p>
          <a:p>
            <a:r>
              <a:rPr lang="en-AU" sz="1500" i="1" dirty="0" smtClean="0"/>
              <a:t>School of Psychological Science, University of Western Australia</a:t>
            </a:r>
          </a:p>
          <a:p>
            <a:r>
              <a:rPr lang="en-AU" sz="1500" i="1" dirty="0" smtClean="0"/>
              <a:t>Data61, CSIRO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36" y="5699925"/>
            <a:ext cx="985443" cy="985443"/>
          </a:xfrm>
          <a:prstGeom prst="rect">
            <a:avLst/>
          </a:prstGeom>
        </p:spPr>
      </p:pic>
      <p:pic>
        <p:nvPicPr>
          <p:cNvPr id="1026" name="Picture 2" descr="Image result for csiro data61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307" y="10799920"/>
            <a:ext cx="1721271" cy="104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siro data61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266" y="5604003"/>
            <a:ext cx="2110993" cy="117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ownload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05" y="5910486"/>
            <a:ext cx="958327" cy="9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7"/>
          <p:cNvSpPr txBox="1">
            <a:spLocks/>
          </p:cNvSpPr>
          <p:nvPr/>
        </p:nvSpPr>
        <p:spPr>
          <a:xfrm>
            <a:off x="3107296" y="6158110"/>
            <a:ext cx="6448972" cy="389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just" defTabSz="914324" rtl="0" eaLnBrk="1" latinLnBrk="0" hangingPunct="1">
              <a:lnSpc>
                <a:spcPct val="160000"/>
              </a:lnSpc>
              <a:spcBef>
                <a:spcPts val="0"/>
              </a:spcBef>
              <a:buFontTx/>
              <a:buNone/>
              <a:defRPr kumimoji="1" sz="1067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2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4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6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8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90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3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4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6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>
                <a:hlinkClick r:id="rId7"/>
              </a:rPr>
              <a:t>http://</a:t>
            </a:r>
            <a:r>
              <a:rPr lang="en-AU" sz="1800" dirty="0" smtClean="0">
                <a:hlinkClick r:id="rId7"/>
              </a:rPr>
              <a:t>tiny.cc/xup88y</a:t>
            </a:r>
            <a:r>
              <a:rPr lang="en-AU" sz="1800" dirty="0" smtClean="0"/>
              <a:t> </a:t>
            </a:r>
            <a:endParaRPr lang="en-AU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8282"/>
            <a:ext cx="2303286" cy="230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quick detour into 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61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Social interactions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sz="1600" dirty="0" smtClean="0"/>
              <a:t>Tweet #1, #2, and #3 may fall within the same topic</a:t>
            </a:r>
          </a:p>
          <a:p>
            <a:r>
              <a:rPr lang="en-AU" sz="1600" dirty="0" smtClean="0"/>
              <a:t>(Naming climate change / Defining climate change)</a:t>
            </a:r>
            <a:endParaRPr lang="en-A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7493" y="4040716"/>
            <a:ext cx="2630873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Climate hysteria?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217493" y="2257017"/>
            <a:ext cx="5580330" cy="1477328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/>
              <a:t>its NOT just climate - its total ENVIRONMENTAL EMERGENCY - pollution, species extinction, mono-crop agriculture, pesticides, emissions etc. all resulting from our insane drive for short term economic gain under private/public/state capitalism</a:t>
            </a:r>
          </a:p>
        </p:txBody>
      </p:sp>
      <p:cxnSp>
        <p:nvCxnSpPr>
          <p:cNvPr id="14" name="Elbow Connector 13"/>
          <p:cNvCxnSpPr>
            <a:stCxn id="12" idx="1"/>
          </p:cNvCxnSpPr>
          <p:nvPr/>
        </p:nvCxnSpPr>
        <p:spPr>
          <a:xfrm rot="10800000">
            <a:off x="4176065" y="2151691"/>
            <a:ext cx="2041429" cy="843991"/>
          </a:xfrm>
          <a:prstGeom prst="bentConnector3">
            <a:avLst>
              <a:gd name="adj1" fmla="val 100158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1" idx="1"/>
          </p:cNvCxnSpPr>
          <p:nvPr/>
        </p:nvCxnSpPr>
        <p:spPr>
          <a:xfrm rot="10800000">
            <a:off x="4176065" y="2995684"/>
            <a:ext cx="2041428" cy="1229699"/>
          </a:xfrm>
          <a:prstGeom prst="bentConnector3">
            <a:avLst>
              <a:gd name="adj1" fmla="val 10008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Placeholder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" t="-789" r="742" b="-661"/>
          <a:stretch/>
        </p:blipFill>
        <p:spPr>
          <a:xfrm>
            <a:off x="1617837" y="147573"/>
            <a:ext cx="5401730" cy="1949450"/>
          </a:xfrm>
          <a:prstGeom prst="rect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426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38153" y="0"/>
            <a:ext cx="3816350" cy="6858000"/>
          </a:xfrm>
          <a:solidFill>
            <a:schemeClr val="bg1"/>
          </a:solidFill>
        </p:spPr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0" y="1528239"/>
            <a:ext cx="5811826" cy="761059"/>
          </a:xfrm>
        </p:spPr>
        <p:txBody>
          <a:bodyPr>
            <a:normAutofit fontScale="90000"/>
          </a:bodyPr>
          <a:lstStyle/>
          <a:p>
            <a:r>
              <a:rPr lang="en-AU" dirty="0"/>
              <a:t>Causal layered analysis (</a:t>
            </a:r>
            <a:r>
              <a:rPr lang="en-AU" dirty="0" smtClean="0"/>
              <a:t>CLA)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0" y="2957510"/>
            <a:ext cx="5220559" cy="2893275"/>
          </a:xfrm>
        </p:spPr>
        <p:txBody>
          <a:bodyPr>
            <a:noAutofit/>
          </a:bodyPr>
          <a:lstStyle/>
          <a:p>
            <a:pPr algn="l"/>
            <a:r>
              <a:rPr lang="en-AU" sz="1600" b="1" i="1" u="sng" dirty="0" smtClean="0"/>
              <a:t>Litanies</a:t>
            </a:r>
            <a:r>
              <a:rPr lang="en-AU" sz="1600" dirty="0" smtClean="0"/>
              <a:t>: issues presented as public description/social truth</a:t>
            </a:r>
          </a:p>
          <a:p>
            <a:pPr algn="l"/>
            <a:endParaRPr lang="en-AU" sz="1600" dirty="0" smtClean="0"/>
          </a:p>
          <a:p>
            <a:pPr algn="l"/>
            <a:r>
              <a:rPr lang="en-AU" sz="1600" b="1" i="1" u="sng" dirty="0" smtClean="0"/>
              <a:t>Social causal</a:t>
            </a:r>
            <a:r>
              <a:rPr lang="en-AU" sz="1600" dirty="0" smtClean="0"/>
              <a:t>: issues presented as systematic &amp;/or technical explanations</a:t>
            </a:r>
          </a:p>
          <a:p>
            <a:pPr algn="l"/>
            <a:endParaRPr lang="en-AU" sz="1600" dirty="0" smtClean="0"/>
          </a:p>
          <a:p>
            <a:pPr algn="l"/>
            <a:r>
              <a:rPr lang="en-AU" sz="1600" b="1" i="1" u="sng" dirty="0" smtClean="0"/>
              <a:t>Worldview/discourse</a:t>
            </a:r>
            <a:r>
              <a:rPr lang="en-AU" sz="1600" dirty="0" smtClean="0"/>
              <a:t>: issues presented as deep, complex understandings which shape the way meaning is constructed</a:t>
            </a:r>
            <a:endParaRPr lang="en-AU" sz="1600" b="1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096000" y="2208307"/>
            <a:ext cx="6031832" cy="467587"/>
          </a:xfrm>
        </p:spPr>
        <p:txBody>
          <a:bodyPr>
            <a:noAutofit/>
          </a:bodyPr>
          <a:lstStyle/>
          <a:p>
            <a:r>
              <a:rPr lang="en-AU" dirty="0"/>
              <a:t>(</a:t>
            </a:r>
            <a:r>
              <a:rPr lang="en-AU" dirty="0" err="1" smtClean="0">
                <a:hlinkClick r:id="rId3"/>
              </a:rPr>
              <a:t>Inayatullah</a:t>
            </a:r>
            <a:r>
              <a:rPr lang="en-AU" dirty="0">
                <a:hlinkClick r:id="rId3"/>
              </a:rPr>
              <a:t>, 2003</a:t>
            </a:r>
            <a:r>
              <a:rPr lang="en-AU" dirty="0"/>
              <a:t>, </a:t>
            </a:r>
            <a:r>
              <a:rPr lang="en-AU" dirty="0">
                <a:hlinkClick r:id="rId4"/>
              </a:rPr>
              <a:t>2004</a:t>
            </a:r>
            <a:r>
              <a:rPr lang="en-AU" dirty="0"/>
              <a:t>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19646" y="3017227"/>
            <a:ext cx="2853364" cy="8650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 smtClean="0">
                <a:solidFill>
                  <a:schemeClr val="tx1"/>
                </a:solidFill>
              </a:rPr>
              <a:t>Social causal</a:t>
            </a:r>
          </a:p>
          <a:p>
            <a:pPr algn="ctr"/>
            <a:r>
              <a:rPr kumimoji="1" lang="en-AU" i="1" dirty="0" smtClean="0"/>
              <a:t>mental models</a:t>
            </a:r>
            <a:endParaRPr kumimoji="1" lang="en-AU" i="1" dirty="0"/>
          </a:p>
        </p:txBody>
      </p:sp>
      <p:sp>
        <p:nvSpPr>
          <p:cNvPr id="13" name="Rounded Rectangle 12"/>
          <p:cNvSpPr/>
          <p:nvPr/>
        </p:nvSpPr>
        <p:spPr>
          <a:xfrm>
            <a:off x="1419646" y="974085"/>
            <a:ext cx="2853364" cy="8650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 smtClean="0">
                <a:solidFill>
                  <a:schemeClr val="tx1"/>
                </a:solidFill>
              </a:rPr>
              <a:t>Litany</a:t>
            </a:r>
          </a:p>
          <a:p>
            <a:pPr algn="ctr"/>
            <a:r>
              <a:rPr kumimoji="1" lang="en-AU" i="1" dirty="0" smtClean="0"/>
              <a:t>tweets, media articles</a:t>
            </a:r>
            <a:endParaRPr kumimoji="1" lang="en-AU" i="1" dirty="0"/>
          </a:p>
        </p:txBody>
      </p:sp>
      <p:sp>
        <p:nvSpPr>
          <p:cNvPr id="14" name="Rounded Rectangle 13"/>
          <p:cNvSpPr/>
          <p:nvPr/>
        </p:nvSpPr>
        <p:spPr>
          <a:xfrm>
            <a:off x="1365790" y="5060369"/>
            <a:ext cx="2853364" cy="8650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 smtClean="0">
                <a:solidFill>
                  <a:schemeClr val="tx1"/>
                </a:solidFill>
              </a:rPr>
              <a:t>Worldview/discourse</a:t>
            </a:r>
          </a:p>
          <a:p>
            <a:pPr algn="ctr"/>
            <a:r>
              <a:rPr kumimoji="1" lang="en-AU" i="1" dirty="0" smtClean="0"/>
              <a:t>worldviews, ideology</a:t>
            </a:r>
            <a:endParaRPr kumimoji="1" lang="en-AU" i="1" dirty="0"/>
          </a:p>
        </p:txBody>
      </p:sp>
      <p:cxnSp>
        <p:nvCxnSpPr>
          <p:cNvPr id="24" name="Curved Connector 23"/>
          <p:cNvCxnSpPr>
            <a:stCxn id="14" idx="1"/>
            <a:endCxn id="13" idx="1"/>
          </p:cNvCxnSpPr>
          <p:nvPr/>
        </p:nvCxnSpPr>
        <p:spPr>
          <a:xfrm rot="10800000" flipH="1">
            <a:off x="1365790" y="1406633"/>
            <a:ext cx="53856" cy="4086284"/>
          </a:xfrm>
          <a:prstGeom prst="curvedConnector3">
            <a:avLst>
              <a:gd name="adj1" fmla="val -603186"/>
            </a:avLst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3" idx="3"/>
            <a:endCxn id="12" idx="3"/>
          </p:cNvCxnSpPr>
          <p:nvPr/>
        </p:nvCxnSpPr>
        <p:spPr>
          <a:xfrm>
            <a:off x="4273010" y="1406633"/>
            <a:ext cx="12700" cy="2043142"/>
          </a:xfrm>
          <a:prstGeom prst="curvedConnector3">
            <a:avLst>
              <a:gd name="adj1" fmla="val 180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4" idx="3"/>
            <a:endCxn id="12" idx="3"/>
          </p:cNvCxnSpPr>
          <p:nvPr/>
        </p:nvCxnSpPr>
        <p:spPr>
          <a:xfrm flipV="1">
            <a:off x="4219154" y="3449775"/>
            <a:ext cx="53856" cy="2043142"/>
          </a:xfrm>
          <a:prstGeom prst="curvedConnector3">
            <a:avLst>
              <a:gd name="adj1" fmla="val 524465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7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8704385" y="0"/>
            <a:ext cx="3487615" cy="6858000"/>
          </a:xfrm>
          <a:solidFill>
            <a:schemeClr val="bg1"/>
          </a:solidFill>
        </p:spPr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AU" dirty="0" smtClean="0"/>
              <a:t>CLA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559172" y="1377459"/>
            <a:ext cx="4021063" cy="1448539"/>
          </a:xfrm>
        </p:spPr>
        <p:txBody>
          <a:bodyPr>
            <a:noAutofit/>
          </a:bodyPr>
          <a:lstStyle/>
          <a:p>
            <a:pPr algn="l"/>
            <a:r>
              <a:rPr lang="en-AU" sz="1400" dirty="0"/>
              <a:t>its NOT just climate - its total ENVIRONMENTAL EMERGENCY - pollution, species extinction, mono-crop agriculture, pesticides, emissions etc. all resulting from our insane drive for short term economic gain under private/public/state capitalism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559172" y="895350"/>
            <a:ext cx="3538461" cy="429599"/>
          </a:xfrm>
        </p:spPr>
        <p:txBody>
          <a:bodyPr/>
          <a:lstStyle/>
          <a:p>
            <a:r>
              <a:rPr lang="en-AU" dirty="0"/>
              <a:t>The tweet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15929" y="2938492"/>
            <a:ext cx="2717343" cy="8629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 smtClean="0">
                <a:solidFill>
                  <a:schemeClr val="tx1"/>
                </a:solidFill>
              </a:rPr>
              <a:t>Social causal</a:t>
            </a:r>
          </a:p>
          <a:p>
            <a:pPr algn="ctr"/>
            <a:r>
              <a:rPr kumimoji="1" lang="en-AU" i="1" dirty="0" smtClean="0"/>
              <a:t>mental models</a:t>
            </a:r>
            <a:endParaRPr kumimoji="1" lang="en-AU" i="1" dirty="0"/>
          </a:p>
        </p:txBody>
      </p:sp>
      <p:sp>
        <p:nvSpPr>
          <p:cNvPr id="9" name="Rounded Rectangle 8"/>
          <p:cNvSpPr/>
          <p:nvPr/>
        </p:nvSpPr>
        <p:spPr>
          <a:xfrm>
            <a:off x="9115929" y="895350"/>
            <a:ext cx="2717343" cy="8629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 smtClean="0">
                <a:solidFill>
                  <a:schemeClr val="tx1"/>
                </a:solidFill>
              </a:rPr>
              <a:t>Litany</a:t>
            </a:r>
          </a:p>
          <a:p>
            <a:pPr algn="ctr"/>
            <a:r>
              <a:rPr kumimoji="1" lang="en-AU" i="1" dirty="0" smtClean="0"/>
              <a:t>tweets, media articles</a:t>
            </a:r>
            <a:endParaRPr kumimoji="1" lang="en-AU" i="1" dirty="0"/>
          </a:p>
        </p:txBody>
      </p:sp>
      <p:sp>
        <p:nvSpPr>
          <p:cNvPr id="10" name="Rounded Rectangle 9"/>
          <p:cNvSpPr/>
          <p:nvPr/>
        </p:nvSpPr>
        <p:spPr>
          <a:xfrm>
            <a:off x="9115929" y="4981634"/>
            <a:ext cx="2717343" cy="864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>
                <a:solidFill>
                  <a:schemeClr val="tx1"/>
                </a:solidFill>
              </a:rPr>
              <a:t>Worldview/discourse</a:t>
            </a:r>
          </a:p>
          <a:p>
            <a:pPr algn="ctr"/>
            <a:r>
              <a:rPr kumimoji="1" lang="en-AU" i="1" dirty="0" smtClean="0"/>
              <a:t>worldviews, ideology</a:t>
            </a:r>
            <a:endParaRPr kumimoji="1" lang="en-AU" i="1" dirty="0"/>
          </a:p>
        </p:txBody>
      </p:sp>
      <p:cxnSp>
        <p:nvCxnSpPr>
          <p:cNvPr id="11" name="Curved Connector 10"/>
          <p:cNvCxnSpPr>
            <a:stCxn id="10" idx="1"/>
            <a:endCxn id="9" idx="1"/>
          </p:cNvCxnSpPr>
          <p:nvPr/>
        </p:nvCxnSpPr>
        <p:spPr>
          <a:xfrm rot="10800000">
            <a:off x="9115929" y="1326828"/>
            <a:ext cx="12700" cy="4086806"/>
          </a:xfrm>
          <a:prstGeom prst="curvedConnector3">
            <a:avLst>
              <a:gd name="adj1" fmla="val 1800000"/>
            </a:avLst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9" idx="3"/>
            <a:endCxn id="8" idx="3"/>
          </p:cNvCxnSpPr>
          <p:nvPr/>
        </p:nvCxnSpPr>
        <p:spPr>
          <a:xfrm>
            <a:off x="11833272" y="1326828"/>
            <a:ext cx="12700" cy="2043142"/>
          </a:xfrm>
          <a:prstGeom prst="curvedConnector3">
            <a:avLst>
              <a:gd name="adj1" fmla="val 180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0" idx="3"/>
            <a:endCxn id="8" idx="3"/>
          </p:cNvCxnSpPr>
          <p:nvPr/>
        </p:nvCxnSpPr>
        <p:spPr>
          <a:xfrm flipV="1">
            <a:off x="11833272" y="3369970"/>
            <a:ext cx="12700" cy="2043664"/>
          </a:xfrm>
          <a:prstGeom prst="curvedConnector3">
            <a:avLst>
              <a:gd name="adj1" fmla="val 180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0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8704385" y="0"/>
            <a:ext cx="3487615" cy="6858000"/>
          </a:xfrm>
          <a:solidFill>
            <a:schemeClr val="bg1"/>
          </a:solidFill>
        </p:spPr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AU" dirty="0" smtClean="0"/>
              <a:t>CLA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559172" y="1377459"/>
            <a:ext cx="4021063" cy="1448539"/>
          </a:xfrm>
        </p:spPr>
        <p:txBody>
          <a:bodyPr>
            <a:noAutofit/>
          </a:bodyPr>
          <a:lstStyle/>
          <a:p>
            <a:pPr algn="l"/>
            <a:r>
              <a:rPr lang="en-AU" sz="1400" dirty="0"/>
              <a:t>its NOT just climate -</a:t>
            </a:r>
            <a:r>
              <a:rPr lang="en-AU" sz="1400" b="1" dirty="0"/>
              <a:t> </a:t>
            </a:r>
            <a:r>
              <a:rPr lang="en-AU" sz="1400" b="1" u="sng" dirty="0"/>
              <a:t>its total ENVIRONMENTAL EMERGENCY</a:t>
            </a:r>
            <a:r>
              <a:rPr lang="en-AU" sz="1400" dirty="0"/>
              <a:t> - pollution, species extinction, mono-crop agriculture, pesticides, emissions etc. all resulting from our insane drive for short term economic gain under private/public/state capitalism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559172" y="895350"/>
            <a:ext cx="3538461" cy="429599"/>
          </a:xfrm>
        </p:spPr>
        <p:txBody>
          <a:bodyPr/>
          <a:lstStyle/>
          <a:p>
            <a:r>
              <a:rPr lang="en-AU" dirty="0"/>
              <a:t>The tweet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15929" y="2938492"/>
            <a:ext cx="2717343" cy="8629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 smtClean="0">
                <a:solidFill>
                  <a:schemeClr val="tx1"/>
                </a:solidFill>
              </a:rPr>
              <a:t>Social causal</a:t>
            </a:r>
          </a:p>
          <a:p>
            <a:pPr algn="ctr"/>
            <a:r>
              <a:rPr kumimoji="1" lang="en-AU" i="1" dirty="0" smtClean="0"/>
              <a:t>mental models</a:t>
            </a:r>
            <a:endParaRPr kumimoji="1" lang="en-AU" i="1" dirty="0"/>
          </a:p>
        </p:txBody>
      </p:sp>
      <p:sp>
        <p:nvSpPr>
          <p:cNvPr id="9" name="Rounded Rectangle 8"/>
          <p:cNvSpPr/>
          <p:nvPr/>
        </p:nvSpPr>
        <p:spPr>
          <a:xfrm>
            <a:off x="9115929" y="895349"/>
            <a:ext cx="2717343" cy="11603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 smtClean="0">
                <a:solidFill>
                  <a:schemeClr val="tx1"/>
                </a:solidFill>
              </a:rPr>
              <a:t>Litany</a:t>
            </a:r>
          </a:p>
          <a:p>
            <a:pPr algn="ctr"/>
            <a:r>
              <a:rPr kumimoji="1" lang="en-AU" i="1" dirty="0"/>
              <a:t>Climate change is an environmental emergency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15929" y="4981634"/>
            <a:ext cx="2717343" cy="864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>
                <a:solidFill>
                  <a:schemeClr val="tx1"/>
                </a:solidFill>
              </a:rPr>
              <a:t>Worldview/discourse</a:t>
            </a:r>
          </a:p>
          <a:p>
            <a:pPr algn="ctr"/>
            <a:r>
              <a:rPr kumimoji="1" lang="en-AU" i="1" dirty="0" smtClean="0"/>
              <a:t>worldviews, ideology</a:t>
            </a:r>
            <a:endParaRPr kumimoji="1" lang="en-AU" i="1" dirty="0"/>
          </a:p>
        </p:txBody>
      </p:sp>
      <p:cxnSp>
        <p:nvCxnSpPr>
          <p:cNvPr id="11" name="Curved Connector 10"/>
          <p:cNvCxnSpPr>
            <a:stCxn id="10" idx="1"/>
            <a:endCxn id="9" idx="1"/>
          </p:cNvCxnSpPr>
          <p:nvPr/>
        </p:nvCxnSpPr>
        <p:spPr>
          <a:xfrm rot="10800000">
            <a:off x="9115929" y="1326828"/>
            <a:ext cx="12700" cy="4086806"/>
          </a:xfrm>
          <a:prstGeom prst="curvedConnector3">
            <a:avLst>
              <a:gd name="adj1" fmla="val 1800000"/>
            </a:avLst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9" idx="3"/>
            <a:endCxn id="8" idx="3"/>
          </p:cNvCxnSpPr>
          <p:nvPr/>
        </p:nvCxnSpPr>
        <p:spPr>
          <a:xfrm>
            <a:off x="11833272" y="1326828"/>
            <a:ext cx="12700" cy="2043142"/>
          </a:xfrm>
          <a:prstGeom prst="curvedConnector3">
            <a:avLst>
              <a:gd name="adj1" fmla="val 180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0" idx="3"/>
            <a:endCxn id="8" idx="3"/>
          </p:cNvCxnSpPr>
          <p:nvPr/>
        </p:nvCxnSpPr>
        <p:spPr>
          <a:xfrm flipV="1">
            <a:off x="11833272" y="3369970"/>
            <a:ext cx="12700" cy="2043664"/>
          </a:xfrm>
          <a:prstGeom prst="curvedConnector3">
            <a:avLst>
              <a:gd name="adj1" fmla="val 180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559172" y="3660431"/>
            <a:ext cx="3538461" cy="429599"/>
          </a:xfrm>
        </p:spPr>
        <p:txBody>
          <a:bodyPr/>
          <a:lstStyle/>
          <a:p>
            <a:r>
              <a:rPr lang="en-AU" dirty="0" smtClean="0"/>
              <a:t>The litany</a:t>
            </a:r>
            <a:endParaRPr lang="en-AU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4559172" y="4142541"/>
            <a:ext cx="4021063" cy="1448539"/>
          </a:xfrm>
        </p:spPr>
        <p:txBody>
          <a:bodyPr>
            <a:normAutofit/>
          </a:bodyPr>
          <a:lstStyle/>
          <a:p>
            <a:r>
              <a:rPr lang="en-AU" sz="1400" dirty="0" smtClean="0"/>
              <a:t>Climate change is an environmental emergency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8854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8704385" y="0"/>
            <a:ext cx="3487615" cy="6858000"/>
          </a:xfrm>
          <a:solidFill>
            <a:schemeClr val="bg1"/>
          </a:solidFill>
        </p:spPr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AU" dirty="0" smtClean="0"/>
              <a:t>CLA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559172" y="1377459"/>
            <a:ext cx="4021063" cy="1448539"/>
          </a:xfrm>
        </p:spPr>
        <p:txBody>
          <a:bodyPr>
            <a:noAutofit/>
          </a:bodyPr>
          <a:lstStyle/>
          <a:p>
            <a:pPr algn="l"/>
            <a:r>
              <a:rPr lang="en-AU" sz="1400" dirty="0"/>
              <a:t>its NOT just climate - its total ENVIRONMENTAL EMERGENCY - </a:t>
            </a:r>
            <a:r>
              <a:rPr lang="en-AU" sz="1400" b="1" u="sng" dirty="0"/>
              <a:t>pollution, species extinction, mono-crop agriculture, pesticides, emissions etc. </a:t>
            </a:r>
            <a:r>
              <a:rPr lang="en-AU" sz="1400" dirty="0"/>
              <a:t>all resulting from our insane drive for short term economic gain under private/public/state capitalism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559172" y="895350"/>
            <a:ext cx="3538461" cy="429599"/>
          </a:xfrm>
        </p:spPr>
        <p:txBody>
          <a:bodyPr/>
          <a:lstStyle/>
          <a:p>
            <a:r>
              <a:rPr lang="en-AU" dirty="0"/>
              <a:t>The tweet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15929" y="2938492"/>
            <a:ext cx="2717343" cy="14341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 smtClean="0">
                <a:solidFill>
                  <a:schemeClr val="tx1"/>
                </a:solidFill>
              </a:rPr>
              <a:t>Social causal</a:t>
            </a:r>
          </a:p>
          <a:p>
            <a:pPr algn="ctr"/>
            <a:r>
              <a:rPr kumimoji="1" lang="fr-FR" i="1" dirty="0"/>
              <a:t>pollution, </a:t>
            </a:r>
            <a:r>
              <a:rPr kumimoji="1" lang="fr-FR" i="1" dirty="0" err="1"/>
              <a:t>species</a:t>
            </a:r>
            <a:r>
              <a:rPr kumimoji="1" lang="fr-FR" i="1" dirty="0"/>
              <a:t> extinction, mono-</a:t>
            </a:r>
            <a:r>
              <a:rPr kumimoji="1" lang="fr-FR" i="1" dirty="0" err="1"/>
              <a:t>crop</a:t>
            </a:r>
            <a:r>
              <a:rPr kumimoji="1" lang="fr-FR" i="1" dirty="0"/>
              <a:t> agriculture, pesticides, </a:t>
            </a:r>
            <a:r>
              <a:rPr kumimoji="1" lang="fr-FR" i="1" dirty="0" err="1"/>
              <a:t>emissions</a:t>
            </a:r>
            <a:endParaRPr kumimoji="1" lang="en-AU" i="1" dirty="0"/>
          </a:p>
        </p:txBody>
      </p:sp>
      <p:sp>
        <p:nvSpPr>
          <p:cNvPr id="9" name="Rounded Rectangle 8"/>
          <p:cNvSpPr/>
          <p:nvPr/>
        </p:nvSpPr>
        <p:spPr>
          <a:xfrm>
            <a:off x="9115929" y="895349"/>
            <a:ext cx="2717343" cy="11603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 smtClean="0">
                <a:solidFill>
                  <a:schemeClr val="tx1"/>
                </a:solidFill>
              </a:rPr>
              <a:t>Litany</a:t>
            </a:r>
          </a:p>
          <a:p>
            <a:pPr algn="ctr"/>
            <a:r>
              <a:rPr kumimoji="1" lang="en-AU" i="1" dirty="0"/>
              <a:t>Climate change is an environmental emergency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15929" y="4981634"/>
            <a:ext cx="2717343" cy="864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>
                <a:solidFill>
                  <a:schemeClr val="tx1"/>
                </a:solidFill>
              </a:rPr>
              <a:t>Worldview/discourse</a:t>
            </a:r>
          </a:p>
          <a:p>
            <a:pPr algn="ctr"/>
            <a:r>
              <a:rPr kumimoji="1" lang="en-AU" i="1" dirty="0" smtClean="0"/>
              <a:t>worldviews, ideology</a:t>
            </a:r>
            <a:endParaRPr kumimoji="1" lang="en-AU" i="1" dirty="0"/>
          </a:p>
        </p:txBody>
      </p:sp>
      <p:cxnSp>
        <p:nvCxnSpPr>
          <p:cNvPr id="11" name="Curved Connector 10"/>
          <p:cNvCxnSpPr>
            <a:stCxn id="10" idx="1"/>
            <a:endCxn id="9" idx="1"/>
          </p:cNvCxnSpPr>
          <p:nvPr/>
        </p:nvCxnSpPr>
        <p:spPr>
          <a:xfrm rot="10800000">
            <a:off x="9115929" y="1326828"/>
            <a:ext cx="12700" cy="4086806"/>
          </a:xfrm>
          <a:prstGeom prst="curvedConnector3">
            <a:avLst>
              <a:gd name="adj1" fmla="val 1800000"/>
            </a:avLst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9" idx="3"/>
            <a:endCxn id="8" idx="3"/>
          </p:cNvCxnSpPr>
          <p:nvPr/>
        </p:nvCxnSpPr>
        <p:spPr>
          <a:xfrm>
            <a:off x="11833272" y="1475515"/>
            <a:ext cx="12700" cy="2180041"/>
          </a:xfrm>
          <a:prstGeom prst="curvedConnector3">
            <a:avLst>
              <a:gd name="adj1" fmla="val 180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0" idx="3"/>
            <a:endCxn id="8" idx="3"/>
          </p:cNvCxnSpPr>
          <p:nvPr/>
        </p:nvCxnSpPr>
        <p:spPr>
          <a:xfrm flipV="1">
            <a:off x="11833272" y="3655556"/>
            <a:ext cx="12700" cy="1758078"/>
          </a:xfrm>
          <a:prstGeom prst="curvedConnector3">
            <a:avLst>
              <a:gd name="adj1" fmla="val 180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559172" y="3660431"/>
            <a:ext cx="3538461" cy="429599"/>
          </a:xfrm>
        </p:spPr>
        <p:txBody>
          <a:bodyPr/>
          <a:lstStyle/>
          <a:p>
            <a:r>
              <a:rPr lang="en-AU" dirty="0" smtClean="0"/>
              <a:t>The social causal</a:t>
            </a:r>
            <a:endParaRPr lang="en-AU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4559172" y="4142541"/>
            <a:ext cx="4021063" cy="1448539"/>
          </a:xfrm>
        </p:spPr>
        <p:txBody>
          <a:bodyPr>
            <a:noAutofit/>
          </a:bodyPr>
          <a:lstStyle/>
          <a:p>
            <a:r>
              <a:rPr lang="en-AU" sz="1400" dirty="0"/>
              <a:t>Climate change will destabilise and destroy many biological and human systems</a:t>
            </a:r>
          </a:p>
          <a:p>
            <a:endParaRPr lang="en-AU" sz="1400" dirty="0"/>
          </a:p>
          <a:p>
            <a:r>
              <a:rPr lang="en-AU" sz="1400" dirty="0"/>
              <a:t>User has a mental model which considers these systems interlinked and sensitive to changes in climate</a:t>
            </a:r>
          </a:p>
        </p:txBody>
      </p:sp>
    </p:spTree>
    <p:extLst>
      <p:ext uri="{BB962C8B-B14F-4D97-AF65-F5344CB8AC3E}">
        <p14:creationId xmlns:p14="http://schemas.microsoft.com/office/powerpoint/2010/main" val="15887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8704385" y="0"/>
            <a:ext cx="3487615" cy="6858000"/>
          </a:xfrm>
          <a:solidFill>
            <a:schemeClr val="bg1"/>
          </a:solidFill>
        </p:spPr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AU" dirty="0" smtClean="0"/>
              <a:t>CLA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559172" y="1377459"/>
            <a:ext cx="4021063" cy="1448539"/>
          </a:xfrm>
        </p:spPr>
        <p:txBody>
          <a:bodyPr>
            <a:noAutofit/>
          </a:bodyPr>
          <a:lstStyle/>
          <a:p>
            <a:pPr algn="l"/>
            <a:r>
              <a:rPr lang="en-AU" sz="1400" dirty="0"/>
              <a:t>its NOT just climate - its total ENVIRONMENTAL EMERGENCY - pollution, species extinction, mono-crop agriculture, pesticides, emissions etc. all resulting from </a:t>
            </a:r>
            <a:r>
              <a:rPr lang="en-AU" sz="1400" b="1" u="sng" dirty="0"/>
              <a:t>our insane drive for short term economic gain under private/public/state capitalism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559172" y="895350"/>
            <a:ext cx="3538461" cy="429599"/>
          </a:xfrm>
        </p:spPr>
        <p:txBody>
          <a:bodyPr/>
          <a:lstStyle/>
          <a:p>
            <a:r>
              <a:rPr lang="en-AU" dirty="0"/>
              <a:t>The tweet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15929" y="2938492"/>
            <a:ext cx="2717343" cy="14341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 smtClean="0">
                <a:solidFill>
                  <a:schemeClr val="tx1"/>
                </a:solidFill>
              </a:rPr>
              <a:t>Social causal</a:t>
            </a:r>
          </a:p>
          <a:p>
            <a:pPr algn="ctr"/>
            <a:r>
              <a:rPr kumimoji="1" lang="fr-FR" i="1" dirty="0"/>
              <a:t>pollution, </a:t>
            </a:r>
            <a:r>
              <a:rPr kumimoji="1" lang="fr-FR" i="1" dirty="0" err="1"/>
              <a:t>species</a:t>
            </a:r>
            <a:r>
              <a:rPr kumimoji="1" lang="fr-FR" i="1" dirty="0"/>
              <a:t> extinction, mono-</a:t>
            </a:r>
            <a:r>
              <a:rPr kumimoji="1" lang="fr-FR" i="1" dirty="0" err="1"/>
              <a:t>crop</a:t>
            </a:r>
            <a:r>
              <a:rPr kumimoji="1" lang="fr-FR" i="1" dirty="0"/>
              <a:t> agriculture, pesticides, </a:t>
            </a:r>
            <a:r>
              <a:rPr kumimoji="1" lang="fr-FR" i="1" dirty="0" err="1"/>
              <a:t>emissions</a:t>
            </a:r>
            <a:endParaRPr kumimoji="1" lang="en-AU" i="1" dirty="0"/>
          </a:p>
        </p:txBody>
      </p:sp>
      <p:sp>
        <p:nvSpPr>
          <p:cNvPr id="9" name="Rounded Rectangle 8"/>
          <p:cNvSpPr/>
          <p:nvPr/>
        </p:nvSpPr>
        <p:spPr>
          <a:xfrm>
            <a:off x="9115929" y="895349"/>
            <a:ext cx="2717343" cy="11603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 smtClean="0">
                <a:solidFill>
                  <a:schemeClr val="tx1"/>
                </a:solidFill>
              </a:rPr>
              <a:t>Litany</a:t>
            </a:r>
          </a:p>
          <a:p>
            <a:pPr algn="ctr"/>
            <a:r>
              <a:rPr kumimoji="1" lang="en-AU" i="1" dirty="0"/>
              <a:t>Climate change is an environmental emergency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15929" y="4981634"/>
            <a:ext cx="2717343" cy="13148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>
                <a:solidFill>
                  <a:schemeClr val="tx1"/>
                </a:solidFill>
              </a:rPr>
              <a:t>Worldview/discourse</a:t>
            </a:r>
          </a:p>
          <a:p>
            <a:pPr algn="ctr"/>
            <a:r>
              <a:rPr kumimoji="1" lang="en-AU" i="1" dirty="0"/>
              <a:t>left-wing ideology, </a:t>
            </a:r>
            <a:endParaRPr kumimoji="1" lang="en-AU" i="1" dirty="0" smtClean="0"/>
          </a:p>
          <a:p>
            <a:pPr algn="ctr"/>
            <a:r>
              <a:rPr kumimoji="1" lang="en-AU" i="1" dirty="0" smtClean="0"/>
              <a:t>low FMI,</a:t>
            </a:r>
          </a:p>
          <a:p>
            <a:pPr algn="ctr"/>
            <a:r>
              <a:rPr kumimoji="1" lang="en-AU" i="1" dirty="0" smtClean="0"/>
              <a:t>‘environment </a:t>
            </a:r>
            <a:r>
              <a:rPr kumimoji="1" lang="en-AU" i="1" dirty="0"/>
              <a:t>is ductile’, </a:t>
            </a:r>
          </a:p>
        </p:txBody>
      </p:sp>
      <p:cxnSp>
        <p:nvCxnSpPr>
          <p:cNvPr id="11" name="Curved Connector 10"/>
          <p:cNvCxnSpPr>
            <a:stCxn id="10" idx="1"/>
            <a:endCxn id="9" idx="1"/>
          </p:cNvCxnSpPr>
          <p:nvPr/>
        </p:nvCxnSpPr>
        <p:spPr>
          <a:xfrm rot="10800000">
            <a:off x="9115929" y="1326828"/>
            <a:ext cx="12700" cy="4086806"/>
          </a:xfrm>
          <a:prstGeom prst="curvedConnector3">
            <a:avLst>
              <a:gd name="adj1" fmla="val 1800000"/>
            </a:avLst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9" idx="3"/>
            <a:endCxn id="8" idx="3"/>
          </p:cNvCxnSpPr>
          <p:nvPr/>
        </p:nvCxnSpPr>
        <p:spPr>
          <a:xfrm>
            <a:off x="11833272" y="1475515"/>
            <a:ext cx="12700" cy="2180041"/>
          </a:xfrm>
          <a:prstGeom prst="curvedConnector3">
            <a:avLst>
              <a:gd name="adj1" fmla="val 180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0" idx="3"/>
            <a:endCxn id="8" idx="3"/>
          </p:cNvCxnSpPr>
          <p:nvPr/>
        </p:nvCxnSpPr>
        <p:spPr>
          <a:xfrm flipV="1">
            <a:off x="11833272" y="3655556"/>
            <a:ext cx="12700" cy="1983484"/>
          </a:xfrm>
          <a:prstGeom prst="curvedConnector3">
            <a:avLst>
              <a:gd name="adj1" fmla="val 180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559172" y="3660431"/>
            <a:ext cx="3538461" cy="429599"/>
          </a:xfrm>
        </p:spPr>
        <p:txBody>
          <a:bodyPr/>
          <a:lstStyle/>
          <a:p>
            <a:r>
              <a:rPr lang="en-AU" dirty="0" smtClean="0"/>
              <a:t>The worldview/discourse</a:t>
            </a:r>
            <a:endParaRPr lang="en-AU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4559172" y="4142541"/>
            <a:ext cx="4021063" cy="144853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Left-wing </a:t>
            </a:r>
            <a:r>
              <a:rPr lang="en-AU" sz="1400" dirty="0" smtClean="0"/>
              <a:t>ideology</a:t>
            </a:r>
            <a:endParaRPr lang="en-A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Low Free-Market Endorsement (</a:t>
            </a:r>
            <a:r>
              <a:rPr lang="en-AU" sz="1400" dirty="0">
                <a:hlinkClick r:id="rId2"/>
              </a:rPr>
              <a:t>Heath &amp; Gifford, 2006</a:t>
            </a:r>
            <a:r>
              <a:rPr lang="en-AU" sz="1400" dirty="0" smtClean="0"/>
              <a:t>)</a:t>
            </a:r>
            <a:endParaRPr lang="en-A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‘Environment is ductile’ worldview (</a:t>
            </a:r>
            <a:r>
              <a:rPr lang="en-AU" sz="1400" dirty="0">
                <a:hlinkClick r:id="rId3"/>
              </a:rPr>
              <a:t>Price et al., 2014</a:t>
            </a:r>
            <a:r>
              <a:rPr lang="en-AU" sz="1400" dirty="0"/>
              <a:t>)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1361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8704385" y="0"/>
            <a:ext cx="3487615" cy="6858000"/>
          </a:xfrm>
          <a:solidFill>
            <a:schemeClr val="bg1"/>
          </a:solidFill>
        </p:spPr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AU" dirty="0" smtClean="0"/>
              <a:t>CLA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559172" y="1377459"/>
            <a:ext cx="4021063" cy="1448539"/>
          </a:xfrm>
        </p:spPr>
        <p:txBody>
          <a:bodyPr>
            <a:noAutofit/>
          </a:bodyPr>
          <a:lstStyle/>
          <a:p>
            <a:pPr algn="l"/>
            <a:r>
              <a:rPr lang="en-AU" sz="1400" dirty="0"/>
              <a:t>its NOT just climate - its total ENVIRONMENTAL EMERGENCY - pollution, species extinction, mono-crop agriculture, pesticides, emissions etc. all resulting from our insane drive for short term economic gain under private/public/state capitalism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559172" y="895350"/>
            <a:ext cx="3538461" cy="429599"/>
          </a:xfrm>
        </p:spPr>
        <p:txBody>
          <a:bodyPr/>
          <a:lstStyle/>
          <a:p>
            <a:r>
              <a:rPr lang="en-AU" dirty="0" smtClean="0"/>
              <a:t>The tweet</a:t>
            </a:r>
            <a:endParaRPr lang="en-AU" dirty="0"/>
          </a:p>
        </p:txBody>
      </p:sp>
      <p:sp>
        <p:nvSpPr>
          <p:cNvPr id="8" name="Rounded Rectangle 7"/>
          <p:cNvSpPr/>
          <p:nvPr/>
        </p:nvSpPr>
        <p:spPr>
          <a:xfrm>
            <a:off x="9115929" y="2938492"/>
            <a:ext cx="2717343" cy="14341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 smtClean="0">
                <a:solidFill>
                  <a:schemeClr val="tx1"/>
                </a:solidFill>
              </a:rPr>
              <a:t>Social causal</a:t>
            </a:r>
          </a:p>
          <a:p>
            <a:pPr algn="ctr"/>
            <a:r>
              <a:rPr kumimoji="1" lang="fr-FR" i="1" dirty="0" smtClean="0"/>
              <a:t>?</a:t>
            </a:r>
            <a:endParaRPr kumimoji="1" lang="en-AU" i="1" dirty="0"/>
          </a:p>
        </p:txBody>
      </p:sp>
      <p:sp>
        <p:nvSpPr>
          <p:cNvPr id="9" name="Rounded Rectangle 8"/>
          <p:cNvSpPr/>
          <p:nvPr/>
        </p:nvSpPr>
        <p:spPr>
          <a:xfrm>
            <a:off x="9115929" y="895349"/>
            <a:ext cx="2717343" cy="11603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 smtClean="0">
                <a:solidFill>
                  <a:schemeClr val="tx1"/>
                </a:solidFill>
              </a:rPr>
              <a:t>Litany</a:t>
            </a:r>
          </a:p>
          <a:p>
            <a:pPr algn="ctr"/>
            <a:r>
              <a:rPr kumimoji="1" lang="en-AU" i="1" dirty="0" smtClean="0"/>
              <a:t>Climate change is a form of hysteria</a:t>
            </a:r>
            <a:endParaRPr kumimoji="1" lang="en-AU" i="1" dirty="0"/>
          </a:p>
        </p:txBody>
      </p:sp>
      <p:sp>
        <p:nvSpPr>
          <p:cNvPr id="10" name="Rounded Rectangle 9"/>
          <p:cNvSpPr/>
          <p:nvPr/>
        </p:nvSpPr>
        <p:spPr>
          <a:xfrm>
            <a:off x="9115929" y="4981634"/>
            <a:ext cx="2717343" cy="13148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>
                <a:solidFill>
                  <a:schemeClr val="tx1"/>
                </a:solidFill>
              </a:rPr>
              <a:t>Worldview/discourse</a:t>
            </a:r>
          </a:p>
          <a:p>
            <a:pPr algn="ctr"/>
            <a:r>
              <a:rPr kumimoji="1" lang="en-AU" i="1" dirty="0"/>
              <a:t>‘environment is elastic’, Promethean discourse</a:t>
            </a:r>
          </a:p>
        </p:txBody>
      </p:sp>
      <p:cxnSp>
        <p:nvCxnSpPr>
          <p:cNvPr id="11" name="Curved Connector 10"/>
          <p:cNvCxnSpPr>
            <a:stCxn id="10" idx="1"/>
            <a:endCxn id="9" idx="1"/>
          </p:cNvCxnSpPr>
          <p:nvPr/>
        </p:nvCxnSpPr>
        <p:spPr>
          <a:xfrm rot="10800000">
            <a:off x="9115929" y="1326828"/>
            <a:ext cx="12700" cy="4086806"/>
          </a:xfrm>
          <a:prstGeom prst="curvedConnector3">
            <a:avLst>
              <a:gd name="adj1" fmla="val 1800000"/>
            </a:avLst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9" idx="3"/>
            <a:endCxn id="8" idx="3"/>
          </p:cNvCxnSpPr>
          <p:nvPr/>
        </p:nvCxnSpPr>
        <p:spPr>
          <a:xfrm>
            <a:off x="11833272" y="1475515"/>
            <a:ext cx="12700" cy="2180041"/>
          </a:xfrm>
          <a:prstGeom prst="curvedConnector3">
            <a:avLst>
              <a:gd name="adj1" fmla="val 180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0" idx="3"/>
            <a:endCxn id="8" idx="3"/>
          </p:cNvCxnSpPr>
          <p:nvPr/>
        </p:nvCxnSpPr>
        <p:spPr>
          <a:xfrm flipV="1">
            <a:off x="11833272" y="3655556"/>
            <a:ext cx="12700" cy="1983484"/>
          </a:xfrm>
          <a:prstGeom prst="curvedConnector3">
            <a:avLst>
              <a:gd name="adj1" fmla="val 180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559172" y="3660431"/>
            <a:ext cx="3538461" cy="429599"/>
          </a:xfrm>
        </p:spPr>
        <p:txBody>
          <a:bodyPr/>
          <a:lstStyle/>
          <a:p>
            <a:r>
              <a:rPr lang="en-AU" dirty="0" smtClean="0"/>
              <a:t>Another tweet (same topic)</a:t>
            </a:r>
            <a:endParaRPr lang="en-AU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4559172" y="4142541"/>
            <a:ext cx="4021063" cy="1448539"/>
          </a:xfrm>
        </p:spPr>
        <p:txBody>
          <a:bodyPr>
            <a:noAutofit/>
          </a:bodyPr>
          <a:lstStyle/>
          <a:p>
            <a:r>
              <a:rPr lang="en-AU" sz="1400" dirty="0" smtClean="0"/>
              <a:t>Climate hysteria?</a:t>
            </a:r>
            <a:endParaRPr lang="en-AU" sz="1400" dirty="0"/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7020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 to the study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8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9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to use?</a:t>
            </a:r>
            <a:endParaRPr lang="en-AU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12"/>
          </p:nvPr>
        </p:nvSpPr>
        <p:spPr>
          <a:xfrm>
            <a:off x="275009" y="2961792"/>
            <a:ext cx="5381438" cy="2517733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dirty="0" smtClean="0"/>
              <a:t>Provides a semi-automated approach to analysing social media data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dirty="0" smtClean="0"/>
              <a:t>Can group content on the basis of semantic relationships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dirty="0" smtClean="0"/>
              <a:t>May be difficult to identify the underlying ideas, assumptions, and conceptualisations of users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400" dirty="0" smtClean="0"/>
              <a:t>Constrained to the output of the topic models (not all topics may be meaningful)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sz="1400" dirty="0"/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 smtClean="0"/>
              <a:t>Topic modelling</a:t>
            </a:r>
            <a:endParaRPr lang="en-AU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18"/>
          </p:nvPr>
        </p:nvSpPr>
        <p:spPr>
          <a:xfrm>
            <a:off x="6535554" y="2961792"/>
            <a:ext cx="5296644" cy="2517733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/>
              <a:t>Researcher can flexibly apply known theories of behaviour when analysing data (if desired)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/>
              <a:t>Numerous frameworks exist, each ensuring a particular type of insight is derived from the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/>
              <a:t>Qualitative approaches are laborious (and often infeasible) to apply over Twitter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400" dirty="0" smtClean="0"/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pPr algn="ctr"/>
            <a:r>
              <a:rPr lang="en-AU" dirty="0" smtClean="0"/>
              <a:t>Qualitative approaches (e.g., CLA)</a:t>
            </a:r>
            <a:endParaRPr lang="en-AU" dirty="0"/>
          </a:p>
        </p:txBody>
      </p:sp>
      <p:sp>
        <p:nvSpPr>
          <p:cNvPr id="8" name="Title 18"/>
          <p:cNvSpPr txBox="1">
            <a:spLocks/>
          </p:cNvSpPr>
          <p:nvPr/>
        </p:nvSpPr>
        <p:spPr>
          <a:xfrm>
            <a:off x="935567" y="5097530"/>
            <a:ext cx="3816350" cy="1692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Our research question</a:t>
            </a:r>
            <a:endParaRPr lang="en-AU" dirty="0"/>
          </a:p>
        </p:txBody>
      </p:sp>
      <p:sp>
        <p:nvSpPr>
          <p:cNvPr id="9" name="Text Placeholder 19"/>
          <p:cNvSpPr txBox="1">
            <a:spLocks/>
          </p:cNvSpPr>
          <p:nvPr/>
        </p:nvSpPr>
        <p:spPr>
          <a:xfrm>
            <a:off x="5134708" y="5462508"/>
            <a:ext cx="6938121" cy="13279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324" rtl="0" eaLnBrk="1" latinLnBrk="0" hangingPunct="1">
              <a:lnSpc>
                <a:spcPct val="160000"/>
              </a:lnSpc>
              <a:spcBef>
                <a:spcPts val="0"/>
              </a:spcBef>
              <a:buFontTx/>
              <a:buNone/>
              <a:defRPr kumimoji="1" sz="1067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2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4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6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8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90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3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4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6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400" dirty="0" smtClean="0"/>
              <a:t>When Australian users tweet about climate change, what are the topics being discussed?</a:t>
            </a:r>
          </a:p>
          <a:p>
            <a:endParaRPr lang="en-AU" sz="1400" dirty="0" smtClean="0"/>
          </a:p>
          <a:p>
            <a:r>
              <a:rPr lang="en-AU" sz="1400" dirty="0" smtClean="0"/>
              <a:t>Answered with: topic modelling </a:t>
            </a:r>
            <a:r>
              <a:rPr lang="en-AU" sz="1400" b="1" i="1" dirty="0" smtClean="0"/>
              <a:t>and thematic analysis </a:t>
            </a:r>
            <a:r>
              <a:rPr lang="en-AU" sz="1400" dirty="0" smtClean="0"/>
              <a:t>(</a:t>
            </a:r>
            <a:r>
              <a:rPr lang="en-AU" sz="1400" dirty="0" smtClean="0">
                <a:hlinkClick r:id="rId3"/>
              </a:rPr>
              <a:t>Braun &amp; Clarke, 2006</a:t>
            </a:r>
            <a:r>
              <a:rPr lang="en-AU" sz="1400" dirty="0" smtClean="0"/>
              <a:t>, </a:t>
            </a:r>
            <a:r>
              <a:rPr lang="en-AU" sz="1400" dirty="0" smtClean="0">
                <a:hlinkClick r:id="rId4"/>
              </a:rPr>
              <a:t>2012</a:t>
            </a:r>
            <a:r>
              <a:rPr lang="en-AU" sz="1400" dirty="0" smtClean="0"/>
              <a:t>)</a:t>
            </a:r>
            <a:endParaRPr lang="en-AU" sz="1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31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4511" y="956101"/>
            <a:ext cx="1551489" cy="1551729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221835" y="3000610"/>
            <a:ext cx="2196840" cy="320143"/>
          </a:xfrm>
        </p:spPr>
        <p:txBody>
          <a:bodyPr/>
          <a:lstStyle/>
          <a:p>
            <a:r>
              <a:rPr lang="en-AU" sz="1500" dirty="0" smtClean="0"/>
              <a:t>Data61, CSIRO</a:t>
            </a:r>
            <a:endParaRPr lang="en-AU" sz="15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221835" y="2643848"/>
            <a:ext cx="2196840" cy="356762"/>
          </a:xfrm>
        </p:spPr>
        <p:txBody>
          <a:bodyPr>
            <a:normAutofit lnSpcReduction="10000"/>
          </a:bodyPr>
          <a:lstStyle/>
          <a:p>
            <a:r>
              <a:rPr lang="en-AU" sz="1900" dirty="0" smtClean="0"/>
              <a:t>Cecile Paris</a:t>
            </a:r>
            <a:endParaRPr lang="en-AU" sz="1900" dirty="0"/>
          </a:p>
        </p:txBody>
      </p:sp>
      <p:pic>
        <p:nvPicPr>
          <p:cNvPr id="29" name="Picture Placeholder 28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8" r="174"/>
          <a:stretch/>
        </p:blipFill>
        <p:spPr>
          <a:xfrm>
            <a:off x="6963390" y="956101"/>
            <a:ext cx="1551489" cy="1551729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640714" y="3000610"/>
            <a:ext cx="2196840" cy="320143"/>
          </a:xfrm>
        </p:spPr>
        <p:txBody>
          <a:bodyPr>
            <a:noAutofit/>
          </a:bodyPr>
          <a:lstStyle/>
          <a:p>
            <a:r>
              <a:rPr lang="en-AU" sz="1500" dirty="0" smtClean="0">
                <a:hlinkClick r:id="rId5"/>
              </a:rPr>
              <a:t>Behavioural Economics Laboratory</a:t>
            </a:r>
            <a:r>
              <a:rPr lang="en-AU" sz="1500" dirty="0" smtClean="0"/>
              <a:t>, UWA</a:t>
            </a:r>
            <a:endParaRPr lang="en-AU" sz="15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640714" y="2643848"/>
            <a:ext cx="2196840" cy="356762"/>
          </a:xfrm>
        </p:spPr>
        <p:txBody>
          <a:bodyPr>
            <a:normAutofit fontScale="92500" lnSpcReduction="10000"/>
          </a:bodyPr>
          <a:lstStyle/>
          <a:p>
            <a:r>
              <a:rPr lang="en-AU" sz="1900" dirty="0" smtClean="0"/>
              <a:t>Mark Hurlstone</a:t>
            </a:r>
            <a:endParaRPr lang="en-AU" sz="1900" dirty="0"/>
          </a:p>
        </p:txBody>
      </p:sp>
      <p:pic>
        <p:nvPicPr>
          <p:cNvPr id="30" name="Picture Placeholder 29"/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8487"/>
          <a:stretch>
            <a:fillRect/>
          </a:stretch>
        </p:blipFill>
        <p:spPr>
          <a:xfrm>
            <a:off x="4544511" y="3867023"/>
            <a:ext cx="1551489" cy="1551729"/>
          </a:xfrm>
        </p:spPr>
      </p:pic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221835" y="5911532"/>
            <a:ext cx="2196840" cy="320143"/>
          </a:xfrm>
        </p:spPr>
        <p:txBody>
          <a:bodyPr>
            <a:noAutofit/>
          </a:bodyPr>
          <a:lstStyle/>
          <a:p>
            <a:r>
              <a:rPr lang="en-AU" sz="1500" dirty="0" smtClean="0"/>
              <a:t>Oceans &amp; Atmosphere, CSIRO</a:t>
            </a:r>
            <a:endParaRPr lang="en-AU" sz="15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4221835" y="5554770"/>
            <a:ext cx="2196840" cy="356762"/>
          </a:xfrm>
        </p:spPr>
        <p:txBody>
          <a:bodyPr>
            <a:normAutofit fontScale="92500" lnSpcReduction="10000"/>
          </a:bodyPr>
          <a:lstStyle/>
          <a:p>
            <a:r>
              <a:rPr lang="en-AU" sz="1900" dirty="0" smtClean="0"/>
              <a:t>Fabio </a:t>
            </a:r>
            <a:r>
              <a:rPr lang="en-AU" sz="1900" dirty="0" err="1" smtClean="0"/>
              <a:t>Boschetti</a:t>
            </a:r>
            <a:endParaRPr lang="en-AU" sz="1900" dirty="0"/>
          </a:p>
        </p:txBody>
      </p:sp>
      <p:pic>
        <p:nvPicPr>
          <p:cNvPr id="31" name="Picture Placeholder 30"/>
          <p:cNvPicPr>
            <a:picLocks noGrp="1" noChangeAspect="1"/>
          </p:cNvPicPr>
          <p:nvPr>
            <p:ph type="pic" sz="quarter" idx="2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r="3864"/>
          <a:stretch>
            <a:fillRect/>
          </a:stretch>
        </p:blipFill>
        <p:spPr>
          <a:xfrm>
            <a:off x="9382269" y="956101"/>
            <a:ext cx="1551489" cy="1551729"/>
          </a:xfrm>
        </p:spPr>
      </p:pic>
      <p:sp>
        <p:nvSpPr>
          <p:cNvPr id="18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9059593" y="3000610"/>
            <a:ext cx="2196840" cy="320143"/>
          </a:xfrm>
        </p:spPr>
        <p:txBody>
          <a:bodyPr>
            <a:noAutofit/>
          </a:bodyPr>
          <a:lstStyle/>
          <a:p>
            <a:r>
              <a:rPr lang="en-AU" sz="1500" dirty="0">
                <a:hlinkClick r:id="rId5"/>
              </a:rPr>
              <a:t>Memory and Decision Making </a:t>
            </a:r>
            <a:r>
              <a:rPr lang="en-AU" sz="1500" dirty="0" smtClean="0">
                <a:hlinkClick r:id="rId5"/>
              </a:rPr>
              <a:t>Laboratory</a:t>
            </a:r>
            <a:r>
              <a:rPr lang="en-AU" sz="1500" dirty="0" smtClean="0"/>
              <a:t>, UWA</a:t>
            </a:r>
            <a:endParaRPr lang="en-AU" sz="15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9059593" y="2643848"/>
            <a:ext cx="2196840" cy="356762"/>
          </a:xfrm>
        </p:spPr>
        <p:txBody>
          <a:bodyPr>
            <a:normAutofit fontScale="92500" lnSpcReduction="10000"/>
          </a:bodyPr>
          <a:lstStyle/>
          <a:p>
            <a:r>
              <a:rPr lang="en-AU" sz="1900" dirty="0" smtClean="0"/>
              <a:t>Simon Farrell</a:t>
            </a:r>
            <a:endParaRPr lang="en-AU" sz="1900" dirty="0"/>
          </a:p>
        </p:txBody>
      </p:sp>
      <p:pic>
        <p:nvPicPr>
          <p:cNvPr id="32" name="Picture Placeholder 31"/>
          <p:cNvPicPr>
            <a:picLocks noGrp="1" noChangeAspect="1"/>
          </p:cNvPicPr>
          <p:nvPr>
            <p:ph type="pic" sz="quarter" idx="27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r="51"/>
          <a:stretch>
            <a:fillRect/>
          </a:stretch>
        </p:blipFill>
        <p:spPr>
          <a:xfrm>
            <a:off x="7015300" y="3889798"/>
            <a:ext cx="1551489" cy="1551729"/>
          </a:xfrm>
        </p:spPr>
      </p:pic>
      <p:sp>
        <p:nvSpPr>
          <p:cNvPr id="21" name="Text Placeholder 20"/>
          <p:cNvSpPr>
            <a:spLocks noGrp="1"/>
          </p:cNvSpPr>
          <p:nvPr>
            <p:ph type="body" sz="quarter" idx="28"/>
          </p:nvPr>
        </p:nvSpPr>
        <p:spPr>
          <a:xfrm>
            <a:off x="6692624" y="5934307"/>
            <a:ext cx="2196840" cy="320143"/>
          </a:xfrm>
        </p:spPr>
        <p:txBody>
          <a:bodyPr/>
          <a:lstStyle/>
          <a:p>
            <a:r>
              <a:rPr lang="en-AU" sz="1500" dirty="0"/>
              <a:t>University of Canberra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9"/>
          </p:nvPr>
        </p:nvSpPr>
        <p:spPr>
          <a:xfrm>
            <a:off x="6692624" y="5577545"/>
            <a:ext cx="2196840" cy="356762"/>
          </a:xfrm>
        </p:spPr>
        <p:txBody>
          <a:bodyPr>
            <a:normAutofit lnSpcReduction="10000"/>
          </a:bodyPr>
          <a:lstStyle/>
          <a:p>
            <a:r>
              <a:rPr lang="en-AU" sz="1900" dirty="0" smtClean="0"/>
              <a:t>Iain Walker</a:t>
            </a:r>
            <a:endParaRPr lang="en-AU" sz="1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Everyone involved</a:t>
            </a:r>
            <a:endParaRPr lang="en-AU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r="51"/>
          <a:stretch>
            <a:fillRect/>
          </a:stretch>
        </p:blipFill>
        <p:spPr>
          <a:xfrm>
            <a:off x="9382125" y="3889155"/>
            <a:ext cx="1550988" cy="1552575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059593" y="5577545"/>
            <a:ext cx="2196840" cy="356762"/>
          </a:xfrm>
        </p:spPr>
        <p:txBody>
          <a:bodyPr>
            <a:normAutofit lnSpcReduction="10000"/>
          </a:bodyPr>
          <a:lstStyle/>
          <a:p>
            <a:r>
              <a:rPr lang="en-AU" dirty="0" err="1" smtClean="0"/>
              <a:t>Robertus</a:t>
            </a:r>
            <a:r>
              <a:rPr lang="en-AU" dirty="0" smtClean="0"/>
              <a:t> </a:t>
            </a:r>
            <a:r>
              <a:rPr lang="en-AU" dirty="0" err="1" smtClean="0"/>
              <a:t>Nugroho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059593" y="5934307"/>
            <a:ext cx="2196840" cy="320143"/>
          </a:xfrm>
        </p:spPr>
        <p:txBody>
          <a:bodyPr>
            <a:noAutofit/>
          </a:bodyPr>
          <a:lstStyle/>
          <a:p>
            <a:r>
              <a:rPr lang="en-AU" sz="1500" dirty="0" err="1"/>
              <a:t>Soegijapranata</a:t>
            </a:r>
            <a:r>
              <a:rPr lang="en-AU" sz="1500" dirty="0"/>
              <a:t> Catholic </a:t>
            </a:r>
            <a:r>
              <a:rPr lang="en-AU" sz="1500" dirty="0" smtClean="0"/>
              <a:t>University, </a:t>
            </a:r>
            <a:r>
              <a:rPr lang="en-AU" sz="1500" dirty="0" err="1" smtClean="0"/>
              <a:t>Inodnesia</a:t>
            </a:r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35351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38" t="-17524" r="-8957" b="-14379"/>
          <a:stretch/>
        </p:blipFill>
        <p:spPr>
          <a:solidFill>
            <a:schemeClr val="bg1"/>
          </a:solidFill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67074" y="1411425"/>
            <a:ext cx="3989359" cy="2012539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Four-Phased Framework</a:t>
            </a:r>
            <a:br>
              <a:rPr lang="en-AU" dirty="0" smtClean="0"/>
            </a:br>
            <a:r>
              <a:rPr lang="en-AU" dirty="0" smtClean="0"/>
              <a:t>(</a:t>
            </a:r>
            <a:r>
              <a:rPr lang="en-AU" dirty="0" smtClean="0">
                <a:hlinkClick r:id="rId4"/>
              </a:rPr>
              <a:t>Andreotta et al., 2019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7267074" y="3577281"/>
            <a:ext cx="3989359" cy="2341877"/>
          </a:xfrm>
        </p:spPr>
        <p:txBody>
          <a:bodyPr>
            <a:noAutofit/>
          </a:bodyPr>
          <a:lstStyle/>
          <a:p>
            <a:r>
              <a:rPr lang="en-AU" sz="1400" dirty="0" smtClean="0"/>
              <a:t>We benefited from our topic solution, without being constrained to it. </a:t>
            </a:r>
          </a:p>
          <a:p>
            <a:endParaRPr lang="en-AU" sz="1400" dirty="0"/>
          </a:p>
          <a:p>
            <a:r>
              <a:rPr lang="en-AU" sz="1400" dirty="0" smtClean="0"/>
              <a:t>Through a qualitative analysis we can identify themes to answer our research question</a:t>
            </a:r>
          </a:p>
          <a:p>
            <a:endParaRPr lang="en-AU" sz="1400" dirty="0"/>
          </a:p>
          <a:p>
            <a:r>
              <a:rPr lang="en-AU" sz="1400" dirty="0" smtClean="0"/>
              <a:t>However, qualitative analyses are intensive, and we must select a subset of data to analyse.</a:t>
            </a:r>
          </a:p>
          <a:p>
            <a:endParaRPr lang="en-AU" sz="1400" dirty="0"/>
          </a:p>
          <a:p>
            <a:endParaRPr lang="en-AU" sz="1400" dirty="0" smtClean="0"/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7862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094" b="-23094"/>
          <a:stretch/>
        </p:blipFill>
        <p:spPr>
          <a:xfrm>
            <a:off x="613423" y="1238463"/>
            <a:ext cx="4598434" cy="4598457"/>
          </a:xfrm>
          <a:solidFill>
            <a:schemeClr val="accent5">
              <a:lumMod val="40000"/>
              <a:lumOff val="60000"/>
              <a:alpha val="0"/>
            </a:schemeClr>
          </a:solidFill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 data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29867"/>
          <a:stretch/>
        </p:blipFill>
        <p:spPr>
          <a:xfrm>
            <a:off x="6063608" y="4918058"/>
            <a:ext cx="4113325" cy="1621495"/>
          </a:xfrm>
          <a:prstGeom prst="rect">
            <a:avLst/>
          </a:prstGeom>
        </p:spPr>
      </p:pic>
      <p:sp>
        <p:nvSpPr>
          <p:cNvPr id="11" name="Round Single Corner Rectangle 10"/>
          <p:cNvSpPr/>
          <p:nvPr/>
        </p:nvSpPr>
        <p:spPr>
          <a:xfrm>
            <a:off x="8958539" y="4822172"/>
            <a:ext cx="2058375" cy="498888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6096000" y="6300058"/>
            <a:ext cx="1158240" cy="27950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6096000" y="5836920"/>
            <a:ext cx="1392990" cy="21737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096000" y="2936767"/>
            <a:ext cx="5564319" cy="1043768"/>
          </a:xfrm>
        </p:spPr>
        <p:txBody>
          <a:bodyPr>
            <a:noAutofit/>
          </a:bodyPr>
          <a:lstStyle/>
          <a:p>
            <a:pPr algn="l">
              <a:buSzPct val="70000"/>
            </a:pPr>
            <a:r>
              <a:rPr lang="en-AU" sz="1400" dirty="0" smtClean="0">
                <a:solidFill>
                  <a:schemeClr val="accent3"/>
                </a:solidFill>
              </a:rPr>
              <a:t>Collected through ESA (</a:t>
            </a:r>
            <a:r>
              <a:rPr lang="en-AU" sz="1400" dirty="0" smtClean="0">
                <a:solidFill>
                  <a:schemeClr val="accent3"/>
                </a:solidFill>
                <a:hlinkClick r:id="rId5"/>
              </a:rPr>
              <a:t>Cameron et al., 2012</a:t>
            </a:r>
            <a:r>
              <a:rPr lang="en-AU" sz="1400" dirty="0" smtClean="0">
                <a:solidFill>
                  <a:schemeClr val="accent3"/>
                </a:solidFill>
              </a:rPr>
              <a:t>; </a:t>
            </a:r>
            <a:r>
              <a:rPr lang="en-AU" sz="1400" dirty="0" smtClean="0">
                <a:solidFill>
                  <a:schemeClr val="accent3"/>
                </a:solidFill>
                <a:hlinkClick r:id="rId6"/>
              </a:rPr>
              <a:t>CSIRO, 2019</a:t>
            </a:r>
            <a:r>
              <a:rPr lang="en-AU" sz="1400" dirty="0" smtClean="0">
                <a:solidFill>
                  <a:schemeClr val="accent3"/>
                </a:solidFill>
              </a:rPr>
              <a:t>)</a:t>
            </a:r>
          </a:p>
          <a:p>
            <a:pPr algn="l">
              <a:buSzPct val="70000"/>
            </a:pPr>
            <a:r>
              <a:rPr lang="en-AU" sz="1400" dirty="0">
                <a:solidFill>
                  <a:schemeClr val="accent3"/>
                </a:solidFill>
              </a:rPr>
              <a:t>Had to satisfy three criteria:</a:t>
            </a:r>
          </a:p>
          <a:p>
            <a:pPr marL="685762" lvl="1" indent="-228600">
              <a:buFont typeface="+mj-lt"/>
              <a:buAutoNum type="arabicPeriod"/>
            </a:pPr>
            <a:r>
              <a:rPr lang="en-AU" sz="1400" dirty="0">
                <a:solidFill>
                  <a:schemeClr val="accent3"/>
                </a:solidFill>
              </a:rPr>
              <a:t>Australian location</a:t>
            </a:r>
          </a:p>
          <a:p>
            <a:pPr marL="685762" lvl="1" indent="-228600">
              <a:buFont typeface="+mj-lt"/>
              <a:buAutoNum type="arabicPeriod"/>
            </a:pPr>
            <a:r>
              <a:rPr lang="en-AU" sz="1400" dirty="0">
                <a:solidFill>
                  <a:schemeClr val="accent3"/>
                </a:solidFill>
              </a:rPr>
              <a:t>Posted in 2016</a:t>
            </a:r>
          </a:p>
          <a:p>
            <a:pPr marL="685762" lvl="1" indent="-228600">
              <a:buFont typeface="+mj-lt"/>
              <a:buAutoNum type="arabicPeriod"/>
            </a:pPr>
            <a:r>
              <a:rPr lang="en-AU" sz="1400" dirty="0">
                <a:solidFill>
                  <a:schemeClr val="accent3"/>
                </a:solidFill>
              </a:rPr>
              <a:t>References climate change (e.g., “#</a:t>
            </a:r>
            <a:r>
              <a:rPr lang="en-AU" sz="1400" dirty="0" err="1">
                <a:solidFill>
                  <a:schemeClr val="accent3"/>
                </a:solidFill>
              </a:rPr>
              <a:t>climatechange</a:t>
            </a:r>
            <a:r>
              <a:rPr lang="en-AU" sz="1400" dirty="0" smtClean="0">
                <a:solidFill>
                  <a:schemeClr val="accent3"/>
                </a:solidFill>
              </a:rPr>
              <a:t>”)</a:t>
            </a:r>
          </a:p>
          <a:p>
            <a:pPr algn="l">
              <a:buSzPct val="70000"/>
            </a:pPr>
            <a:r>
              <a:rPr lang="en-AU" sz="1400" dirty="0" smtClean="0">
                <a:solidFill>
                  <a:schemeClr val="accent3"/>
                </a:solidFill>
              </a:rPr>
              <a:t>201,506 tweets</a:t>
            </a:r>
          </a:p>
        </p:txBody>
      </p:sp>
    </p:spTree>
    <p:extLst>
      <p:ext uri="{BB962C8B-B14F-4D97-AF65-F5344CB8AC3E}">
        <p14:creationId xmlns:p14="http://schemas.microsoft.com/office/powerpoint/2010/main" val="32050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23" y="1964914"/>
            <a:ext cx="4598434" cy="3145554"/>
          </a:xfrm>
          <a:solidFill>
            <a:schemeClr val="accent5">
              <a:lumMod val="40000"/>
              <a:lumOff val="60000"/>
              <a:alpha val="0"/>
            </a:schemeClr>
          </a:solidFill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science</a:t>
            </a:r>
            <a:endParaRPr lang="en-AU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8958539" y="4822172"/>
            <a:ext cx="2058375" cy="498888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096000" y="2936767"/>
            <a:ext cx="5564319" cy="1043768"/>
          </a:xfrm>
        </p:spPr>
        <p:txBody>
          <a:bodyPr>
            <a:noAutofit/>
          </a:bodyPr>
          <a:lstStyle/>
          <a:p>
            <a:pPr algn="l">
              <a:buSzPct val="70000"/>
            </a:pPr>
            <a:r>
              <a:rPr lang="en-AU" sz="1600" dirty="0" smtClean="0">
                <a:solidFill>
                  <a:schemeClr val="accent3"/>
                </a:solidFill>
              </a:rPr>
              <a:t>Divided corpus into 41 batches</a:t>
            </a:r>
          </a:p>
          <a:p>
            <a:pPr algn="l">
              <a:buSzPct val="70000"/>
            </a:pPr>
            <a:r>
              <a:rPr lang="en-AU" sz="1600" dirty="0" smtClean="0">
                <a:solidFill>
                  <a:schemeClr val="accent3"/>
                </a:solidFill>
              </a:rPr>
              <a:t>Used </a:t>
            </a:r>
            <a:r>
              <a:rPr lang="en-AU" sz="1600" dirty="0" err="1" smtClean="0">
                <a:solidFill>
                  <a:schemeClr val="accent3"/>
                </a:solidFill>
              </a:rPr>
              <a:t>NMijF</a:t>
            </a:r>
            <a:r>
              <a:rPr lang="en-AU" sz="1600" dirty="0" smtClean="0">
                <a:solidFill>
                  <a:schemeClr val="accent3"/>
                </a:solidFill>
              </a:rPr>
              <a:t> process to derive 5 topics per batch</a:t>
            </a:r>
            <a:endParaRPr lang="en-AU" sz="1600" dirty="0">
              <a:solidFill>
                <a:schemeClr val="accent3"/>
              </a:solidFill>
            </a:endParaRPr>
          </a:p>
          <a:p>
            <a:pPr algn="l">
              <a:buSzPct val="70000"/>
            </a:pPr>
            <a:r>
              <a:rPr lang="en-AU" sz="1600" dirty="0" smtClean="0">
                <a:solidFill>
                  <a:schemeClr val="accent3"/>
                </a:solidFill>
              </a:rPr>
              <a:t>5 topic solution seemed most meaningful (also tried 10 and 20 topics per batch)</a:t>
            </a:r>
          </a:p>
        </p:txBody>
      </p:sp>
    </p:spTree>
    <p:extLst>
      <p:ext uri="{BB962C8B-B14F-4D97-AF65-F5344CB8AC3E}">
        <p14:creationId xmlns:p14="http://schemas.microsoft.com/office/powerpoint/2010/main" val="37737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 all topics are equally relevant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algn="l">
              <a:buSzPct val="70000"/>
            </a:pPr>
            <a:r>
              <a:rPr lang="en-AU" sz="1400" dirty="0" smtClean="0"/>
              <a:t>Topics were associated with transitory environmental features, such as TV/news cycles (e.g., #insiders, #</a:t>
            </a:r>
            <a:r>
              <a:rPr lang="en-AU" sz="1400" dirty="0" err="1" smtClean="0"/>
              <a:t>QandA</a:t>
            </a:r>
            <a:r>
              <a:rPr lang="en-AU" sz="1400" dirty="0" smtClean="0"/>
              <a:t>) and extreme </a:t>
            </a:r>
            <a:r>
              <a:rPr lang="en-AU" sz="1400" dirty="0"/>
              <a:t>weather </a:t>
            </a:r>
            <a:r>
              <a:rPr lang="en-AU" sz="1400" dirty="0" smtClean="0"/>
              <a:t>events </a:t>
            </a:r>
            <a:r>
              <a:rPr lang="en-AU" sz="1400" dirty="0" smtClean="0"/>
              <a:t>(</a:t>
            </a:r>
            <a:r>
              <a:rPr lang="en-AU" sz="1400" dirty="0" smtClean="0">
                <a:hlinkClick r:id="rId2"/>
              </a:rPr>
              <a:t>Kirilenko </a:t>
            </a:r>
            <a:r>
              <a:rPr lang="en-AU" sz="1400" dirty="0">
                <a:hlinkClick r:id="rId2"/>
              </a:rPr>
              <a:t>et al., </a:t>
            </a:r>
            <a:r>
              <a:rPr lang="en-AU" sz="1400" dirty="0" smtClean="0">
                <a:hlinkClick r:id="rId2"/>
              </a:rPr>
              <a:t>2015</a:t>
            </a:r>
            <a:r>
              <a:rPr lang="en-AU" sz="1400" dirty="0" smtClean="0"/>
              <a:t>; </a:t>
            </a:r>
            <a:r>
              <a:rPr lang="en-AU" sz="1400" dirty="0" err="1">
                <a:hlinkClick r:id="rId3"/>
              </a:rPr>
              <a:t>Sisco</a:t>
            </a:r>
            <a:r>
              <a:rPr lang="en-AU" sz="1400" dirty="0">
                <a:hlinkClick r:id="rId3"/>
              </a:rPr>
              <a:t> et al., </a:t>
            </a:r>
            <a:r>
              <a:rPr lang="en-AU" sz="1400" dirty="0" smtClean="0">
                <a:hlinkClick r:id="rId3"/>
              </a:rPr>
              <a:t>2017</a:t>
            </a:r>
            <a:r>
              <a:rPr lang="en-AU" sz="1400" dirty="0" smtClean="0"/>
              <a:t>)</a:t>
            </a:r>
          </a:p>
          <a:p>
            <a:pPr algn="l">
              <a:buSzPct val="70000"/>
            </a:pPr>
            <a:r>
              <a:rPr lang="en-AU" sz="1400" dirty="0" smtClean="0"/>
              <a:t>We were </a:t>
            </a:r>
            <a:r>
              <a:rPr lang="en-AU" sz="1400" b="1" i="1" dirty="0" smtClean="0"/>
              <a:t>most</a:t>
            </a:r>
            <a:r>
              <a:rPr lang="en-AU" sz="1400" dirty="0" smtClean="0"/>
              <a:t> interested in topics which repeatedly emerged throughout 2016.</a:t>
            </a:r>
            <a:endParaRPr lang="en-AU" sz="1400" dirty="0"/>
          </a:p>
        </p:txBody>
      </p:sp>
      <p:pic>
        <p:nvPicPr>
          <p:cNvPr id="7" name="Picture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23" y="1964914"/>
            <a:ext cx="4598434" cy="3145554"/>
          </a:xfrm>
          <a:prstGeom prst="rect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766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Identifying repeated topics</a:t>
            </a:r>
            <a:endParaRPr lang="en-AU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27" t="14114" r="-10013" b="3195"/>
          <a:stretch/>
        </p:blipFill>
        <p:spPr>
          <a:xfrm>
            <a:off x="-555150" y="237067"/>
            <a:ext cx="13407158" cy="3021191"/>
          </a:xfrm>
          <a:solidFill>
            <a:schemeClr val="accent5">
              <a:lumMod val="40000"/>
              <a:lumOff val="60000"/>
              <a:alpha val="0"/>
            </a:schemeClr>
          </a:solidFill>
        </p:spPr>
      </p:pic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7698057" y="3621586"/>
            <a:ext cx="4354148" cy="2303879"/>
          </a:xfrm>
        </p:spPr>
        <p:txBody>
          <a:bodyPr>
            <a:noAutofit/>
          </a:bodyPr>
          <a:lstStyle/>
          <a:p>
            <a:pPr algn="l"/>
            <a:r>
              <a:rPr lang="en-AU" sz="1400" dirty="0" smtClean="0"/>
              <a:t>Used a topic </a:t>
            </a:r>
            <a:r>
              <a:rPr lang="en-AU" sz="1400" dirty="0"/>
              <a:t>alignment algorithm (</a:t>
            </a:r>
            <a:r>
              <a:rPr lang="en-AU" sz="1400" dirty="0">
                <a:hlinkClick r:id="rId4"/>
              </a:rPr>
              <a:t>Chuang at </a:t>
            </a:r>
            <a:r>
              <a:rPr lang="en-AU" sz="1400" dirty="0" smtClean="0">
                <a:hlinkClick r:id="rId4"/>
              </a:rPr>
              <a:t>al., 2015</a:t>
            </a:r>
            <a:r>
              <a:rPr lang="en-AU" sz="1400" dirty="0" smtClean="0"/>
              <a:t>) to identify topics which occurred in multiple batches</a:t>
            </a:r>
          </a:p>
          <a:p>
            <a:pPr algn="l"/>
            <a:endParaRPr lang="en-AU" sz="1400" dirty="0" smtClean="0"/>
          </a:p>
          <a:p>
            <a:pPr algn="l"/>
            <a:r>
              <a:rPr lang="en-AU" sz="1400" dirty="0" smtClean="0"/>
              <a:t>Common topics defined as topics which shared 3+ keywords</a:t>
            </a:r>
          </a:p>
          <a:p>
            <a:pPr algn="l"/>
            <a:endParaRPr lang="en-AU" sz="1400" dirty="0" smtClean="0"/>
          </a:p>
          <a:p>
            <a:pPr algn="l"/>
            <a:r>
              <a:rPr lang="en-AU" sz="1400" dirty="0" smtClean="0"/>
              <a:t>We were interested in topics which occurred throughout the year (i.e., in at least three batches)</a:t>
            </a:r>
          </a:p>
          <a:p>
            <a:pPr algn="l"/>
            <a:endParaRPr lang="en-AU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5" y="6380894"/>
            <a:ext cx="468054" cy="468054"/>
          </a:xfrm>
          <a:prstGeom prst="rect">
            <a:avLst/>
          </a:prstGeom>
        </p:spPr>
      </p:pic>
      <p:sp>
        <p:nvSpPr>
          <p:cNvPr id="11" name="Text Placeholder 7"/>
          <p:cNvSpPr txBox="1">
            <a:spLocks/>
          </p:cNvSpPr>
          <p:nvPr/>
        </p:nvSpPr>
        <p:spPr>
          <a:xfrm>
            <a:off x="633059" y="6380894"/>
            <a:ext cx="3558377" cy="389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just" defTabSz="914324" rtl="0" eaLnBrk="1" latinLnBrk="0" hangingPunct="1">
              <a:lnSpc>
                <a:spcPct val="160000"/>
              </a:lnSpc>
              <a:spcBef>
                <a:spcPts val="0"/>
              </a:spcBef>
              <a:buFontTx/>
              <a:buNone/>
              <a:defRPr kumimoji="1" sz="1067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2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4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6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8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90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3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4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6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 smtClean="0">
                <a:hlinkClick r:id="rId6"/>
              </a:rPr>
              <a:t>https</a:t>
            </a:r>
            <a:r>
              <a:rPr lang="en-AU" sz="1200" dirty="0">
                <a:hlinkClick r:id="rId6"/>
              </a:rPr>
              <a:t>://github.com/AndreottaM/TopicAlignment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7337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grouped topics</a:t>
            </a:r>
            <a:endParaRPr lang="en-AU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-1" r="2415" b="669"/>
          <a:stretch/>
        </p:blipFill>
        <p:spPr>
          <a:xfrm>
            <a:off x="6096000" y="932536"/>
            <a:ext cx="5160433" cy="4959500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75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Extracting a subset of data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algn="l">
              <a:buSzPct val="70000"/>
            </a:pPr>
            <a:r>
              <a:rPr lang="en-AU" sz="1400" dirty="0" smtClean="0"/>
              <a:t>Randomly sampled 10 tweets from each ‘topic group’</a:t>
            </a:r>
          </a:p>
          <a:p>
            <a:pPr algn="l">
              <a:buSzPct val="70000"/>
            </a:pPr>
            <a:r>
              <a:rPr lang="en-AU" sz="1400" dirty="0" smtClean="0"/>
              <a:t>Trade-off between comprehensiveness and feasibility</a:t>
            </a:r>
          </a:p>
          <a:p>
            <a:pPr algn="l">
              <a:buSzPct val="70000"/>
            </a:pPr>
            <a:r>
              <a:rPr lang="en-AU" sz="1400" dirty="0" smtClean="0"/>
              <a:t>Allows us to sample from the most informative areas of our corpus (cf., responses to rare events)</a:t>
            </a:r>
            <a:endParaRPr lang="en-AU" sz="1400" dirty="0"/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23" y="1964914"/>
            <a:ext cx="4598433" cy="3145554"/>
          </a:xfrm>
          <a:prstGeom prst="rect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167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Thematic analysis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0" y="5464358"/>
            <a:ext cx="4080933" cy="1034574"/>
          </a:xfrm>
        </p:spPr>
        <p:txBody>
          <a:bodyPr>
            <a:noAutofit/>
          </a:bodyPr>
          <a:lstStyle/>
          <a:p>
            <a:pPr algn="l">
              <a:buSzPct val="70000"/>
            </a:pPr>
            <a:r>
              <a:rPr lang="en-AU" sz="1400" dirty="0" smtClean="0"/>
              <a:t>Use keywords and topics to inform initial generation of themes</a:t>
            </a:r>
          </a:p>
          <a:p>
            <a:pPr algn="l">
              <a:buSzPct val="70000"/>
            </a:pPr>
            <a:r>
              <a:rPr lang="en-AU" sz="1400" dirty="0" smtClean="0"/>
              <a:t>Use topics to form </a:t>
            </a:r>
            <a:r>
              <a:rPr lang="en-AU" sz="1400" dirty="0" err="1" smtClean="0"/>
              <a:t>abductive</a:t>
            </a:r>
            <a:r>
              <a:rPr lang="en-AU" sz="1400" dirty="0" smtClean="0"/>
              <a:t> hypotheses to test with thematic analysis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algn="l">
              <a:buSzPct val="70000"/>
            </a:pPr>
            <a:r>
              <a:rPr lang="en-AU" sz="1400" dirty="0" smtClean="0"/>
              <a:t>Reading the subset of data</a:t>
            </a:r>
          </a:p>
          <a:p>
            <a:pPr algn="l">
              <a:buSzPct val="70000"/>
            </a:pPr>
            <a:r>
              <a:rPr lang="en-AU" sz="1400" dirty="0" smtClean="0"/>
              <a:t>Code for themes</a:t>
            </a:r>
          </a:p>
          <a:p>
            <a:pPr algn="l">
              <a:buSzPct val="70000"/>
            </a:pPr>
            <a:r>
              <a:rPr lang="en-AU" sz="1400" dirty="0" smtClean="0"/>
              <a:t>Develop a codebook</a:t>
            </a:r>
          </a:p>
          <a:p>
            <a:pPr algn="l">
              <a:buSzPct val="70000"/>
            </a:pPr>
            <a:r>
              <a:rPr lang="en-AU" sz="1400" dirty="0" smtClean="0"/>
              <a:t>Have another </a:t>
            </a:r>
            <a:r>
              <a:rPr lang="en-AU" sz="1400" dirty="0" err="1" smtClean="0"/>
              <a:t>rater</a:t>
            </a:r>
            <a:r>
              <a:rPr lang="en-AU" sz="1400" dirty="0" smtClean="0"/>
              <a:t> apply codes, reach consensus on each tweet</a:t>
            </a:r>
          </a:p>
          <a:p>
            <a:pPr algn="l">
              <a:buSzPct val="70000"/>
            </a:pPr>
            <a:endParaRPr lang="en-AU" sz="1400" dirty="0"/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1908426" y="295797"/>
            <a:ext cx="3449637" cy="140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24" rtl="0" eaLnBrk="1" latinLnBrk="0" hangingPunct="1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067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43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4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67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29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90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3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4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6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b="1" dirty="0"/>
          </a:p>
        </p:txBody>
      </p:sp>
      <p:pic>
        <p:nvPicPr>
          <p:cNvPr id="10" name="Picture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23" y="1964914"/>
            <a:ext cx="4598433" cy="3145554"/>
          </a:xfrm>
          <a:prstGeom prst="rect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880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Themes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AU" sz="1500" dirty="0" smtClean="0"/>
              <a:t>39.6%</a:t>
            </a:r>
            <a:endParaRPr lang="en-AU" sz="15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926281" y="1073998"/>
            <a:ext cx="4452155" cy="307777"/>
          </a:xfrm>
        </p:spPr>
        <p:txBody>
          <a:bodyPr>
            <a:noAutofit/>
          </a:bodyPr>
          <a:lstStyle/>
          <a:p>
            <a:pPr algn="l"/>
            <a:r>
              <a:rPr lang="en-AU" sz="1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“Yes</a:t>
            </a:r>
            <a:r>
              <a:rPr lang="en-AU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 Let’s start </a:t>
            </a:r>
            <a:r>
              <a:rPr lang="en-AU" sz="1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working together </a:t>
            </a:r>
            <a:r>
              <a:rPr lang="en-AU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real solutions</a:t>
            </a:r>
          </a:p>
          <a:p>
            <a:pPr algn="l"/>
            <a:r>
              <a:rPr lang="en-AU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on climate </a:t>
            </a:r>
            <a:r>
              <a:rPr lang="en-AU" sz="1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change #</a:t>
            </a:r>
            <a:r>
              <a:rPr lang="en-AU" sz="1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QandA</a:t>
            </a:r>
            <a:r>
              <a:rPr lang="en-AU" sz="1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  <a:endParaRPr lang="en-AU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 smtClean="0"/>
              <a:t>Climate change (CC) action</a:t>
            </a:r>
            <a:endParaRPr lang="en-AU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AU" sz="1500" dirty="0" smtClean="0"/>
              <a:t>19.6%</a:t>
            </a:r>
            <a:endParaRPr lang="en-AU" sz="150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6926281" y="2138333"/>
            <a:ext cx="4452155" cy="307777"/>
          </a:xfrm>
        </p:spPr>
        <p:txBody>
          <a:bodyPr>
            <a:noAutofit/>
          </a:bodyPr>
          <a:lstStyle/>
          <a:p>
            <a:pPr algn="l"/>
            <a:r>
              <a:rPr lang="en-AU" sz="1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“Reefs </a:t>
            </a:r>
            <a:r>
              <a:rPr lang="en-AU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of the future could look like this if we continue to ignore #</a:t>
            </a:r>
            <a:r>
              <a:rPr lang="en-AU" sz="1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climatechange</a:t>
            </a:r>
            <a:r>
              <a:rPr lang="en-AU" sz="1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  <a:endParaRPr lang="en-AU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endParaRPr lang="en-AU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 smtClean="0"/>
              <a:t>Consequences of CC</a:t>
            </a:r>
            <a:endParaRPr lang="en-AU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AU" sz="1500" dirty="0" smtClean="0"/>
              <a:t>15.9%</a:t>
            </a:r>
            <a:endParaRPr lang="en-AU" sz="1500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0"/>
          </p:nvPr>
        </p:nvSpPr>
        <p:spPr>
          <a:xfrm>
            <a:off x="6926281" y="3202668"/>
            <a:ext cx="4452155" cy="307777"/>
          </a:xfrm>
        </p:spPr>
        <p:txBody>
          <a:bodyPr>
            <a:noAutofit/>
          </a:bodyPr>
          <a:lstStyle/>
          <a:p>
            <a:pPr algn="l"/>
            <a:r>
              <a:rPr lang="en-AU" sz="1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“not </a:t>
            </a:r>
            <a:r>
              <a:rPr lang="en-AU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 gripping from No Principles Malcolm. Not</a:t>
            </a:r>
          </a:p>
          <a:p>
            <a:pPr algn="l"/>
            <a:r>
              <a:rPr lang="en-AU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one mention of climate change in his pitch</a:t>
            </a:r>
            <a:r>
              <a:rPr lang="en-AU" sz="1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.”</a:t>
            </a:r>
            <a:endParaRPr lang="en-AU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endParaRPr lang="en-AU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AU" dirty="0" smtClean="0"/>
              <a:t>Conversations on CC</a:t>
            </a:r>
            <a:endParaRPr lang="en-AU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AU" sz="1500" dirty="0" smtClean="0"/>
              <a:t>12.7%</a:t>
            </a:r>
            <a:endParaRPr lang="en-AU" sz="1500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3"/>
          </p:nvPr>
        </p:nvSpPr>
        <p:spPr>
          <a:xfrm>
            <a:off x="6926281" y="4267003"/>
            <a:ext cx="4452155" cy="307777"/>
          </a:xfrm>
        </p:spPr>
        <p:txBody>
          <a:bodyPr>
            <a:noAutofit/>
          </a:bodyPr>
          <a:lstStyle/>
          <a:p>
            <a:pPr algn="l"/>
            <a:r>
              <a:rPr lang="en-AU" sz="1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“According </a:t>
            </a:r>
            <a:r>
              <a:rPr lang="en-AU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Senator elect Malcolm Roberts, NASA fiddles the figures on Climate Change</a:t>
            </a:r>
            <a:r>
              <a:rPr lang="en-AU" sz="1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.”</a:t>
            </a:r>
            <a:endParaRPr lang="en-AU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endParaRPr lang="en-AU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AU" dirty="0" smtClean="0"/>
              <a:t>CC deniers</a:t>
            </a:r>
            <a:endParaRPr lang="en-AU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AU" sz="1500" dirty="0" smtClean="0"/>
              <a:t>9.1</a:t>
            </a:r>
          </a:p>
          <a:p>
            <a:r>
              <a:rPr lang="en-AU" sz="1500" dirty="0" smtClean="0"/>
              <a:t>%</a:t>
            </a:r>
            <a:endParaRPr lang="en-AU" sz="150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6"/>
          </p:nvPr>
        </p:nvSpPr>
        <p:spPr>
          <a:xfrm>
            <a:off x="6926279" y="5331340"/>
            <a:ext cx="4452155" cy="307777"/>
          </a:xfrm>
        </p:spPr>
        <p:txBody>
          <a:bodyPr>
            <a:noAutofit/>
          </a:bodyPr>
          <a:lstStyle/>
          <a:p>
            <a:pPr algn="l"/>
            <a:r>
              <a:rPr lang="en-AU" sz="1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“Do </a:t>
            </a:r>
            <a:r>
              <a:rPr lang="en-AU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 have an international convention on ‘Cloud Seeding’? Or it comes under United Nation’s climate change agreement</a:t>
            </a:r>
            <a:r>
              <a:rPr lang="en-AU" sz="1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?”</a:t>
            </a:r>
            <a:endParaRPr lang="en-AU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endParaRPr lang="en-AU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AU" dirty="0"/>
              <a:t>The legitimacy of </a:t>
            </a:r>
            <a:r>
              <a:rPr lang="en-AU" dirty="0" smtClean="0"/>
              <a:t>CC and </a:t>
            </a:r>
            <a:r>
              <a:rPr lang="en-AU" dirty="0"/>
              <a:t>climate </a:t>
            </a:r>
            <a:r>
              <a:rPr lang="en-AU" dirty="0" smtClean="0"/>
              <a:t>science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-8020" r="33654" b="-10558"/>
          <a:stretch/>
        </p:blipFill>
        <p:spPr>
          <a:xfrm>
            <a:off x="8704385" y="0"/>
            <a:ext cx="3487615" cy="6858000"/>
          </a:xfrm>
          <a:solidFill>
            <a:schemeClr val="accent5">
              <a:lumMod val="40000"/>
              <a:lumOff val="60000"/>
              <a:alpha val="0"/>
            </a:schemeClr>
          </a:solidFill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Themes vs. Topics</a:t>
            </a:r>
            <a:br>
              <a:rPr lang="en-AU" dirty="0" smtClean="0"/>
            </a:br>
            <a:r>
              <a:rPr lang="en-AU" dirty="0" smtClean="0"/>
              <a:t>(e.g., sea level rise)</a:t>
            </a:r>
            <a:endParaRPr lang="en-AU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algn="l"/>
            <a:r>
              <a:rPr lang="en-AU" sz="1600" i="1" dirty="0" smtClean="0"/>
              <a:t>“Want </a:t>
            </a:r>
            <a:r>
              <a:rPr lang="en-AU" sz="1600" i="1" dirty="0"/>
              <a:t>to see more flooding in Qld and Paris (&amp; everywhere else)? That s what #climate change is bringing</a:t>
            </a:r>
            <a:r>
              <a:rPr lang="en-AU" sz="1600" i="1" dirty="0" smtClean="0"/>
              <a:t>.”</a:t>
            </a:r>
            <a:endParaRPr lang="en-AU" sz="1600" i="1" dirty="0"/>
          </a:p>
          <a:p>
            <a:pPr algn="l"/>
            <a:endParaRPr lang="en-AU" sz="1600" i="1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sz="2400" dirty="0"/>
              <a:t>Consequences of </a:t>
            </a:r>
            <a:r>
              <a:rPr lang="en-AU" sz="2400" dirty="0" smtClean="0"/>
              <a:t>CC</a:t>
            </a:r>
            <a:endParaRPr lang="en-AU" sz="2400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algn="l"/>
            <a:r>
              <a:rPr lang="en-AU" sz="1600" i="1" dirty="0" smtClean="0"/>
              <a:t>“Trouble </a:t>
            </a:r>
            <a:r>
              <a:rPr lang="en-AU" sz="1600" i="1" dirty="0"/>
              <a:t>is climate change deniers use weather </a:t>
            </a:r>
            <a:r>
              <a:rPr lang="en-AU" sz="1600" i="1" dirty="0" smtClean="0"/>
              <a:t>info to </a:t>
            </a:r>
            <a:r>
              <a:rPr lang="en-AU" sz="1600" i="1" dirty="0"/>
              <a:t>muddy debate. Careful</a:t>
            </a:r>
            <a:r>
              <a:rPr lang="en-AU" sz="1600" i="1" dirty="0" smtClean="0"/>
              <a:t>????????????????”</a:t>
            </a:r>
            <a:endParaRPr lang="en-AU" sz="1600" i="1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sz="2400" dirty="0" smtClean="0"/>
              <a:t>Conversations on CC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485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67" y="2155975"/>
            <a:ext cx="3816350" cy="2546050"/>
          </a:xfrm>
          <a:solidFill>
            <a:schemeClr val="bg1"/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does the public conceptualise climate change?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956169" y="3574543"/>
            <a:ext cx="6061659" cy="2015378"/>
          </a:xfrm>
        </p:spPr>
        <p:txBody>
          <a:bodyPr>
            <a:noAutofit/>
          </a:bodyPr>
          <a:lstStyle/>
          <a:p>
            <a:pPr algn="l"/>
            <a:r>
              <a:rPr lang="en-AU" sz="1600" dirty="0" smtClean="0"/>
              <a:t>Climate change is one of the </a:t>
            </a:r>
            <a:r>
              <a:rPr lang="en-AU" sz="1600" dirty="0"/>
              <a:t>greatest challenges for humanity </a:t>
            </a:r>
            <a:r>
              <a:rPr lang="en-AU" sz="1600" dirty="0" smtClean="0"/>
              <a:t>(</a:t>
            </a:r>
            <a:r>
              <a:rPr lang="en-AU" sz="1600" dirty="0" smtClean="0">
                <a:hlinkClick r:id="rId4"/>
              </a:rPr>
              <a:t>Schneider</a:t>
            </a:r>
            <a:r>
              <a:rPr lang="en-AU" sz="1600" dirty="0">
                <a:hlinkClick r:id="rId4"/>
              </a:rPr>
              <a:t>, </a:t>
            </a:r>
            <a:r>
              <a:rPr lang="en-AU" sz="1600" dirty="0" smtClean="0">
                <a:hlinkClick r:id="rId4"/>
              </a:rPr>
              <a:t>2011</a:t>
            </a:r>
            <a:r>
              <a:rPr lang="en-AU" sz="1600" dirty="0" smtClean="0"/>
              <a:t>).</a:t>
            </a:r>
          </a:p>
          <a:p>
            <a:pPr algn="l"/>
            <a:endParaRPr lang="en-AU" sz="1600" dirty="0" smtClean="0"/>
          </a:p>
          <a:p>
            <a:pPr algn="l"/>
            <a:r>
              <a:rPr lang="en-AU" sz="1600" dirty="0" smtClean="0"/>
              <a:t>Public </a:t>
            </a:r>
            <a:r>
              <a:rPr lang="en-AU" sz="1600" dirty="0"/>
              <a:t>perceptions are critical.</a:t>
            </a:r>
          </a:p>
          <a:p>
            <a:pPr algn="l"/>
            <a:endParaRPr lang="en-AU" sz="1600" dirty="0"/>
          </a:p>
          <a:p>
            <a:pPr algn="l"/>
            <a:r>
              <a:rPr lang="en-AU" sz="1600" dirty="0" smtClean="0"/>
              <a:t>How can we monitor, understand, and communicate with the public?</a:t>
            </a:r>
          </a:p>
          <a:p>
            <a:pPr algn="l"/>
            <a:endParaRPr lang="en-AU" sz="1600" dirty="0"/>
          </a:p>
          <a:p>
            <a:pPr algn="l"/>
            <a:endParaRPr lang="en-AU" sz="1600" dirty="0" smtClean="0"/>
          </a:p>
          <a:p>
            <a:pPr algn="l"/>
            <a:endParaRPr lang="en-AU" sz="1600" dirty="0"/>
          </a:p>
          <a:p>
            <a:pPr algn="l"/>
            <a:endParaRPr lang="en-A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21753" y="4792335"/>
            <a:ext cx="3443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i="1" dirty="0">
                <a:solidFill>
                  <a:schemeClr val="accent3"/>
                </a:solidFill>
              </a:rPr>
              <a:t>Students striking </a:t>
            </a:r>
            <a:r>
              <a:rPr lang="en-AU" sz="1500" i="1" dirty="0" smtClean="0">
                <a:solidFill>
                  <a:schemeClr val="accent3"/>
                </a:solidFill>
              </a:rPr>
              <a:t>on </a:t>
            </a:r>
            <a:r>
              <a:rPr lang="en-AU" sz="1500" i="1" dirty="0">
                <a:solidFill>
                  <a:schemeClr val="accent3"/>
                </a:solidFill>
              </a:rPr>
              <a:t>the steps of South Australia's Parliament House</a:t>
            </a:r>
            <a:r>
              <a:rPr lang="en-AU" sz="1500" i="1" dirty="0" smtClean="0">
                <a:solidFill>
                  <a:schemeClr val="accent3"/>
                </a:solidFill>
              </a:rPr>
              <a:t>.</a:t>
            </a:r>
          </a:p>
          <a:p>
            <a:r>
              <a:rPr lang="en-AU" sz="1500" i="1" dirty="0" smtClean="0">
                <a:solidFill>
                  <a:schemeClr val="accent3"/>
                </a:solidFill>
              </a:rPr>
              <a:t>(</a:t>
            </a:r>
            <a:r>
              <a:rPr lang="en-AU" sz="1500" i="1" dirty="0">
                <a:solidFill>
                  <a:schemeClr val="accent3"/>
                </a:solidFill>
                <a:hlinkClick r:id="rId5"/>
              </a:rPr>
              <a:t>Gabriella </a:t>
            </a:r>
            <a:r>
              <a:rPr lang="en-AU" sz="1500" i="1" dirty="0" smtClean="0">
                <a:solidFill>
                  <a:schemeClr val="accent3"/>
                </a:solidFill>
                <a:hlinkClick r:id="rId5"/>
              </a:rPr>
              <a:t>Marchant for ABC News, 2019</a:t>
            </a:r>
            <a:r>
              <a:rPr lang="en-AU" sz="1500" i="1" dirty="0" smtClean="0">
                <a:solidFill>
                  <a:schemeClr val="accent3"/>
                </a:solidFill>
              </a:rPr>
              <a:t>)</a:t>
            </a:r>
            <a:endParaRPr lang="en-AU" sz="15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Mixed-methods framework</a:t>
            </a:r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marL="171450" indent="-171450" algn="l">
              <a:buSzPct val="70000"/>
              <a:buFont typeface="Arial" panose="020B0604020202020204" pitchFamily="34" charset="0"/>
              <a:buChar char="•"/>
            </a:pPr>
            <a:r>
              <a:rPr lang="en-AU" sz="1400" dirty="0" smtClean="0"/>
              <a:t>Could conduct analyses with an understanding of socio-political events, context, theories, etc.</a:t>
            </a:r>
          </a:p>
          <a:p>
            <a:pPr marL="171450" indent="-171450" algn="l">
              <a:buSzPct val="70000"/>
              <a:buFont typeface="Arial" panose="020B0604020202020204" pitchFamily="34" charset="0"/>
              <a:buChar char="•"/>
            </a:pPr>
            <a:r>
              <a:rPr lang="en-AU" sz="1400" dirty="0" smtClean="0"/>
              <a:t>Could decide the ‘conceptual granularity’ of a topic/theme</a:t>
            </a:r>
          </a:p>
          <a:p>
            <a:pPr marL="171450" indent="-171450" algn="l">
              <a:buSzPct val="70000"/>
              <a:buFont typeface="Arial" panose="020B0604020202020204" pitchFamily="34" charset="0"/>
              <a:buChar char="•"/>
            </a:pPr>
            <a:r>
              <a:rPr lang="en-AU" sz="1400" dirty="0" smtClean="0"/>
              <a:t>Can control where topics/themes fall on a semantic-latent dimension</a:t>
            </a:r>
            <a:endParaRPr lang="en-AU" sz="14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How did Qual approaches improve Quant?</a:t>
            </a:r>
            <a:endParaRPr lang="en-A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pPr marL="171450" indent="-171450">
              <a:buSzPct val="70000"/>
              <a:buFont typeface="Arial" panose="020B0604020202020204" pitchFamily="34" charset="0"/>
              <a:buChar char="•"/>
            </a:pPr>
            <a:r>
              <a:rPr lang="en-AU" sz="1400" dirty="0" smtClean="0"/>
              <a:t>Identify the most relevant space of the corpus for answering our research question</a:t>
            </a:r>
          </a:p>
          <a:p>
            <a:pPr marL="171450" indent="-171450">
              <a:buSzPct val="70000"/>
              <a:buFont typeface="Arial" panose="020B0604020202020204" pitchFamily="34" charset="0"/>
              <a:buChar char="•"/>
            </a:pPr>
            <a:r>
              <a:rPr lang="en-AU" sz="1400" dirty="0" smtClean="0"/>
              <a:t>Forms the foundation for qualitative explorations of the data set</a:t>
            </a:r>
          </a:p>
          <a:p>
            <a:pPr marL="171450" indent="-171450">
              <a:buSzPct val="70000"/>
              <a:buFont typeface="Arial" panose="020B0604020202020204" pitchFamily="34" charset="0"/>
              <a:buChar char="•"/>
            </a:pPr>
            <a:endParaRPr lang="en-AU" sz="1400" dirty="0" smtClean="0"/>
          </a:p>
          <a:p>
            <a:pPr marL="171450" indent="-171450">
              <a:buSzPct val="70000"/>
              <a:buFont typeface="Arial" panose="020B0604020202020204" pitchFamily="34" charset="0"/>
              <a:buChar char="•"/>
            </a:pPr>
            <a:endParaRPr lang="en-AU" sz="14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6535554" y="2522233"/>
            <a:ext cx="5173846" cy="390888"/>
          </a:xfrm>
        </p:spPr>
        <p:txBody>
          <a:bodyPr>
            <a:noAutofit/>
          </a:bodyPr>
          <a:lstStyle/>
          <a:p>
            <a:r>
              <a:rPr lang="en-AU" dirty="0"/>
              <a:t>How did </a:t>
            </a:r>
            <a:r>
              <a:rPr lang="en-AU" dirty="0" smtClean="0"/>
              <a:t>Quant. </a:t>
            </a:r>
            <a:r>
              <a:rPr lang="en-AU" dirty="0"/>
              <a:t>approaches improve </a:t>
            </a:r>
            <a:r>
              <a:rPr lang="en-AU" dirty="0" smtClean="0"/>
              <a:t>Qual?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49802"/>
            <a:ext cx="561428" cy="561428"/>
          </a:xfrm>
          <a:prstGeom prst="rect">
            <a:avLst/>
          </a:prstGeom>
        </p:spPr>
      </p:pic>
      <p:sp>
        <p:nvSpPr>
          <p:cNvPr id="9" name="Text Placeholder 7"/>
          <p:cNvSpPr txBox="1">
            <a:spLocks/>
          </p:cNvSpPr>
          <p:nvPr/>
        </p:nvSpPr>
        <p:spPr>
          <a:xfrm>
            <a:off x="637627" y="5797829"/>
            <a:ext cx="8059485" cy="389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just" defTabSz="914324" rtl="0" eaLnBrk="1" latinLnBrk="0" hangingPunct="1">
              <a:lnSpc>
                <a:spcPct val="160000"/>
              </a:lnSpc>
              <a:spcBef>
                <a:spcPts val="0"/>
              </a:spcBef>
              <a:buFontTx/>
              <a:buNone/>
              <a:defRPr kumimoji="1" sz="1067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2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4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6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8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90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3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4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6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/>
              <a:t>Andreotta, M., Nugroho, R., Hurlstone, M. J., </a:t>
            </a:r>
            <a:r>
              <a:rPr lang="en-AU" sz="1400" dirty="0" err="1"/>
              <a:t>Boschetti</a:t>
            </a:r>
            <a:r>
              <a:rPr lang="en-AU" sz="1400" dirty="0"/>
              <a:t>, F., Farrell, S., Walker, I., &amp; Paris, C. (2019). </a:t>
            </a:r>
            <a:r>
              <a:rPr lang="en-AU" sz="1400" dirty="0" err="1"/>
              <a:t>Analyzing</a:t>
            </a:r>
            <a:r>
              <a:rPr lang="en-AU" sz="1400" dirty="0"/>
              <a:t> social media data: A mixed-methods framework combining computational and qualitative text analysis. </a:t>
            </a:r>
            <a:r>
              <a:rPr lang="en-AU" sz="1400" i="1" dirty="0" err="1"/>
              <a:t>Behavior</a:t>
            </a:r>
            <a:r>
              <a:rPr lang="en-AU" sz="1400" i="1" dirty="0"/>
              <a:t> research methods</a:t>
            </a:r>
            <a:r>
              <a:rPr lang="en-AU" sz="1400" dirty="0"/>
              <a:t>, 1-16. </a:t>
            </a:r>
            <a:r>
              <a:rPr lang="en-AU" sz="1400" dirty="0">
                <a:hlinkClick r:id="rId4"/>
              </a:rPr>
              <a:t>https://</a:t>
            </a:r>
            <a:r>
              <a:rPr lang="en-AU" sz="1400" dirty="0" smtClean="0">
                <a:hlinkClick r:id="rId4"/>
              </a:rPr>
              <a:t>doi.org/10.3758/s13428-019-01202-8</a:t>
            </a:r>
            <a:r>
              <a:rPr lang="en-AU" sz="1400" dirty="0" smtClean="0"/>
              <a:t>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121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solidFill>
            <a:schemeClr val="bg1"/>
          </a:solidFill>
        </p:spPr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Next study: Segmenting the public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236475" y="3574543"/>
            <a:ext cx="3795104" cy="2350921"/>
          </a:xfrm>
        </p:spPr>
        <p:txBody>
          <a:bodyPr>
            <a:noAutofit/>
          </a:bodyPr>
          <a:lstStyle/>
          <a:p>
            <a:pPr algn="l"/>
            <a:r>
              <a:rPr lang="en-AU" sz="1400" dirty="0"/>
              <a:t>For each theme, we extract 6 litanies (broadly representing the diverse views of Twitter users)</a:t>
            </a:r>
          </a:p>
          <a:p>
            <a:pPr algn="l"/>
            <a:endParaRPr lang="en-AU" sz="1400" dirty="0"/>
          </a:p>
          <a:p>
            <a:pPr algn="l"/>
            <a:r>
              <a:rPr lang="en-AU" sz="1400" dirty="0"/>
              <a:t>Participants complete a card sorting </a:t>
            </a:r>
            <a:r>
              <a:rPr lang="en-AU" sz="1400" dirty="0" smtClean="0"/>
              <a:t>task.</a:t>
            </a:r>
          </a:p>
          <a:p>
            <a:pPr algn="l"/>
            <a:endParaRPr lang="en-AU" sz="1400" dirty="0"/>
          </a:p>
          <a:p>
            <a:pPr algn="l"/>
            <a:r>
              <a:rPr lang="en-AU" sz="1400" b="1" i="1" dirty="0"/>
              <a:t>We will identify unique profiles of climate change </a:t>
            </a:r>
            <a:r>
              <a:rPr lang="en-AU" sz="1400" b="1" i="1" dirty="0" smtClean="0"/>
              <a:t>interpretations</a:t>
            </a:r>
            <a:endParaRPr lang="en-AU" sz="1400" b="1" i="1" dirty="0"/>
          </a:p>
          <a:p>
            <a:pPr algn="l"/>
            <a:endParaRPr lang="en-AU" sz="1400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8954" r="17396"/>
          <a:stretch/>
        </p:blipFill>
        <p:spPr>
          <a:xfrm>
            <a:off x="75627" y="1299411"/>
            <a:ext cx="7672710" cy="49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Predicting segment membership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956170" y="3574542"/>
            <a:ext cx="5724774" cy="286063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AU" sz="1400" dirty="0" smtClean="0"/>
              <a:t>Understand the predictors of interpretative profile membership.</a:t>
            </a:r>
          </a:p>
          <a:p>
            <a:pPr algn="l">
              <a:lnSpc>
                <a:spcPct val="150000"/>
              </a:lnSpc>
            </a:pPr>
            <a:endParaRPr lang="en-AU" sz="1400" dirty="0"/>
          </a:p>
          <a:p>
            <a:pPr algn="l">
              <a:lnSpc>
                <a:spcPct val="150000"/>
              </a:lnSpc>
            </a:pPr>
            <a:r>
              <a:rPr lang="en-AU" sz="1400" dirty="0" smtClean="0"/>
              <a:t>What is a better predictor of climate change perceptions? The mental models people have of the climate, or their underlying political ideology, worldviews, etc.?</a:t>
            </a:r>
          </a:p>
          <a:p>
            <a:pPr algn="l">
              <a:lnSpc>
                <a:spcPct val="150000"/>
              </a:lnSpc>
            </a:pPr>
            <a:endParaRPr lang="en-AU" sz="1400" dirty="0"/>
          </a:p>
          <a:p>
            <a:pPr algn="l">
              <a:lnSpc>
                <a:spcPct val="150000"/>
              </a:lnSpc>
            </a:pPr>
            <a:r>
              <a:rPr lang="en-AU" sz="1400" dirty="0"/>
              <a:t>Different strategies and challenges for updating beliefs rooted in ideology vs. rooted in explanations</a:t>
            </a:r>
            <a:r>
              <a:rPr lang="en-AU" sz="1400" dirty="0" smtClean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19646" y="3017227"/>
            <a:ext cx="2853364" cy="8650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 smtClean="0">
                <a:solidFill>
                  <a:schemeClr val="tx1"/>
                </a:solidFill>
              </a:rPr>
              <a:t>Social causal</a:t>
            </a:r>
          </a:p>
          <a:p>
            <a:pPr algn="ctr"/>
            <a:r>
              <a:rPr kumimoji="1" lang="en-AU" i="1" smtClean="0"/>
              <a:t>mental </a:t>
            </a:r>
            <a:r>
              <a:rPr kumimoji="1" lang="en-AU" i="1" dirty="0" smtClean="0"/>
              <a:t>models</a:t>
            </a:r>
            <a:endParaRPr kumimoji="1" lang="en-AU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419646" y="974085"/>
            <a:ext cx="2853364" cy="8650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 smtClean="0">
                <a:solidFill>
                  <a:schemeClr val="tx1"/>
                </a:solidFill>
              </a:rPr>
              <a:t>Litany</a:t>
            </a:r>
          </a:p>
          <a:p>
            <a:pPr algn="ctr"/>
            <a:r>
              <a:rPr kumimoji="1" lang="en-AU" i="1" dirty="0" smtClean="0"/>
              <a:t>tweets, media articles</a:t>
            </a:r>
            <a:endParaRPr kumimoji="1" lang="en-AU" i="1" dirty="0"/>
          </a:p>
        </p:txBody>
      </p:sp>
      <p:sp>
        <p:nvSpPr>
          <p:cNvPr id="7" name="Rounded Rectangle 6"/>
          <p:cNvSpPr/>
          <p:nvPr/>
        </p:nvSpPr>
        <p:spPr>
          <a:xfrm>
            <a:off x="1365790" y="5060369"/>
            <a:ext cx="2853364" cy="8650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AU" b="1" dirty="0" smtClean="0">
                <a:solidFill>
                  <a:schemeClr val="tx1"/>
                </a:solidFill>
              </a:rPr>
              <a:t>Worldview/discourse</a:t>
            </a:r>
          </a:p>
          <a:p>
            <a:pPr algn="ctr"/>
            <a:r>
              <a:rPr kumimoji="1" lang="en-AU" i="1" dirty="0" smtClean="0"/>
              <a:t>worldviews, ideology</a:t>
            </a:r>
            <a:endParaRPr kumimoji="1" lang="en-AU" i="1" dirty="0"/>
          </a:p>
        </p:txBody>
      </p:sp>
      <p:cxnSp>
        <p:nvCxnSpPr>
          <p:cNvPr id="11" name="Curved Connector 10"/>
          <p:cNvCxnSpPr>
            <a:stCxn id="7" idx="1"/>
            <a:endCxn id="6" idx="1"/>
          </p:cNvCxnSpPr>
          <p:nvPr/>
        </p:nvCxnSpPr>
        <p:spPr>
          <a:xfrm rot="10800000" flipH="1">
            <a:off x="1365790" y="1406633"/>
            <a:ext cx="53856" cy="4086284"/>
          </a:xfrm>
          <a:prstGeom prst="curvedConnector3">
            <a:avLst>
              <a:gd name="adj1" fmla="val -603186"/>
            </a:avLst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6" idx="3"/>
            <a:endCxn id="5" idx="3"/>
          </p:cNvCxnSpPr>
          <p:nvPr/>
        </p:nvCxnSpPr>
        <p:spPr>
          <a:xfrm>
            <a:off x="4273010" y="1406633"/>
            <a:ext cx="12700" cy="2043142"/>
          </a:xfrm>
          <a:prstGeom prst="curvedConnector3">
            <a:avLst>
              <a:gd name="adj1" fmla="val 180000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7" idx="3"/>
            <a:endCxn id="5" idx="3"/>
          </p:cNvCxnSpPr>
          <p:nvPr/>
        </p:nvCxnSpPr>
        <p:spPr>
          <a:xfrm flipV="1">
            <a:off x="4219154" y="3449775"/>
            <a:ext cx="53856" cy="2043142"/>
          </a:xfrm>
          <a:prstGeom prst="curvedConnector3">
            <a:avLst>
              <a:gd name="adj1" fmla="val 524465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8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60551" y="2501630"/>
            <a:ext cx="3337984" cy="1854741"/>
          </a:xfrm>
        </p:spPr>
        <p:txBody>
          <a:bodyPr/>
          <a:lstStyle/>
          <a:p>
            <a:r>
              <a:rPr lang="en-AU" dirty="0" smtClean="0"/>
              <a:t>Recommended Reading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520267" y="932536"/>
            <a:ext cx="4820015" cy="4986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500" b="1" dirty="0" smtClean="0"/>
              <a:t>Causal Layered Analysis (CLA)</a:t>
            </a:r>
            <a:endParaRPr lang="en-AU" sz="1500" dirty="0" smtClean="0"/>
          </a:p>
          <a:p>
            <a:pPr marL="628612" lvl="1" indent="-171450">
              <a:buFont typeface="Arial" panose="020B0604020202020204" pitchFamily="34" charset="0"/>
              <a:buChar char="•"/>
            </a:pPr>
            <a:r>
              <a:rPr lang="en-AU" sz="1500" dirty="0" smtClean="0">
                <a:solidFill>
                  <a:schemeClr val="bg1"/>
                </a:solidFill>
              </a:rPr>
              <a:t>Inayatullah</a:t>
            </a:r>
            <a:r>
              <a:rPr lang="en-AU" sz="1500" dirty="0">
                <a:solidFill>
                  <a:schemeClr val="bg1"/>
                </a:solidFill>
              </a:rPr>
              <a:t>, S. (2004). The causal layered analysis (CLA) </a:t>
            </a:r>
            <a:r>
              <a:rPr lang="en-AU" sz="1500" dirty="0" smtClean="0">
                <a:solidFill>
                  <a:schemeClr val="bg1"/>
                </a:solidFill>
              </a:rPr>
              <a:t>reader:</a:t>
            </a:r>
            <a:r>
              <a:rPr lang="en-AU" sz="1500" i="1" dirty="0" smtClean="0">
                <a:solidFill>
                  <a:schemeClr val="bg1"/>
                </a:solidFill>
              </a:rPr>
              <a:t> </a:t>
            </a:r>
            <a:r>
              <a:rPr lang="en-AU" sz="1500" dirty="0" smtClean="0">
                <a:solidFill>
                  <a:schemeClr val="bg1"/>
                </a:solidFill>
              </a:rPr>
              <a:t>Theory </a:t>
            </a:r>
            <a:r>
              <a:rPr lang="en-AU" sz="1500" dirty="0">
                <a:solidFill>
                  <a:schemeClr val="bg1"/>
                </a:solidFill>
              </a:rPr>
              <a:t>and Case Studies of an Integrative and Transformative Methodology. </a:t>
            </a:r>
            <a:endParaRPr lang="en-AU" sz="1500" dirty="0" smtClean="0">
              <a:solidFill>
                <a:schemeClr val="bg1"/>
              </a:solidFill>
            </a:endParaRPr>
          </a:p>
          <a:p>
            <a:pPr marL="628612" lvl="1" indent="-171450">
              <a:buFont typeface="Arial" panose="020B0604020202020204" pitchFamily="34" charset="0"/>
              <a:buChar char="•"/>
            </a:pPr>
            <a:r>
              <a:rPr lang="en-AU" sz="1500" dirty="0" smtClean="0">
                <a:solidFill>
                  <a:schemeClr val="bg1"/>
                </a:solidFill>
              </a:rPr>
              <a:t>Bishop, B. J., &amp; </a:t>
            </a:r>
            <a:r>
              <a:rPr lang="en-AU" sz="1500" dirty="0" err="1" smtClean="0">
                <a:solidFill>
                  <a:schemeClr val="bg1"/>
                </a:solidFill>
              </a:rPr>
              <a:t>Dzidic</a:t>
            </a:r>
            <a:r>
              <a:rPr lang="en-AU" sz="1500" dirty="0" smtClean="0">
                <a:solidFill>
                  <a:schemeClr val="bg1"/>
                </a:solidFill>
              </a:rPr>
              <a:t>, P. L. </a:t>
            </a:r>
            <a:r>
              <a:rPr lang="en-AU" sz="1500" dirty="0">
                <a:solidFill>
                  <a:schemeClr val="bg1"/>
                </a:solidFill>
              </a:rPr>
              <a:t>(2014). Dealing with Wicked Problems: Conducting a Causal Layered Analysis of Complex Social Psychological </a:t>
            </a:r>
            <a:r>
              <a:rPr lang="en-AU" sz="1500" dirty="0" smtClean="0">
                <a:solidFill>
                  <a:schemeClr val="bg1"/>
                </a:solidFill>
              </a:rPr>
              <a:t>Issues. </a:t>
            </a:r>
            <a:r>
              <a:rPr lang="en-AU" sz="1500" i="1" dirty="0" smtClean="0">
                <a:solidFill>
                  <a:schemeClr val="bg1"/>
                </a:solidFill>
              </a:rPr>
              <a:t>American Journal of Community Psychology</a:t>
            </a:r>
            <a:r>
              <a:rPr lang="en-AU" sz="1500" dirty="0" smtClean="0">
                <a:solidFill>
                  <a:schemeClr val="bg1"/>
                </a:solidFill>
              </a:rPr>
              <a:t>, 53(</a:t>
            </a:r>
            <a:r>
              <a:rPr lang="en-AU" sz="1500" i="1" dirty="0" smtClean="0">
                <a:solidFill>
                  <a:schemeClr val="bg1"/>
                </a:solidFill>
              </a:rPr>
              <a:t>1-2</a:t>
            </a:r>
            <a:r>
              <a:rPr lang="en-AU" sz="1500" dirty="0" smtClean="0">
                <a:solidFill>
                  <a:schemeClr val="bg1"/>
                </a:solidFill>
              </a:rPr>
              <a:t>).</a:t>
            </a:r>
          </a:p>
          <a:p>
            <a:pPr marL="0" indent="0">
              <a:buNone/>
            </a:pPr>
            <a:r>
              <a:rPr lang="en-AU" sz="1500" b="1" dirty="0" smtClean="0"/>
              <a:t>Thematic Analysis (TA</a:t>
            </a:r>
            <a:r>
              <a:rPr lang="en-AU" sz="1500" b="1" dirty="0"/>
              <a:t>)</a:t>
            </a:r>
            <a:endParaRPr lang="en-AU" sz="1500" dirty="0"/>
          </a:p>
          <a:p>
            <a:pPr marL="628612" lvl="1" indent="-171450">
              <a:buFont typeface="Arial" panose="020B0604020202020204" pitchFamily="34" charset="0"/>
              <a:buChar char="•"/>
            </a:pPr>
            <a:r>
              <a:rPr lang="en-AU" sz="1500" dirty="0">
                <a:solidFill>
                  <a:schemeClr val="bg1"/>
                </a:solidFill>
              </a:rPr>
              <a:t>Braun, V., &amp; Clarke, V. (2006). Using thematic analysis in psychology. </a:t>
            </a:r>
            <a:r>
              <a:rPr lang="en-AU" sz="1500" i="1" dirty="0">
                <a:solidFill>
                  <a:schemeClr val="bg1"/>
                </a:solidFill>
              </a:rPr>
              <a:t>Qualitative Research in Psychology</a:t>
            </a:r>
            <a:r>
              <a:rPr lang="en-AU" sz="1500" dirty="0">
                <a:solidFill>
                  <a:schemeClr val="bg1"/>
                </a:solidFill>
              </a:rPr>
              <a:t>, </a:t>
            </a:r>
            <a:r>
              <a:rPr lang="en-AU" sz="1500" dirty="0" smtClean="0">
                <a:solidFill>
                  <a:schemeClr val="bg1"/>
                </a:solidFill>
              </a:rPr>
              <a:t>3(</a:t>
            </a:r>
            <a:r>
              <a:rPr lang="en-AU" sz="1500" i="1" dirty="0" smtClean="0">
                <a:solidFill>
                  <a:schemeClr val="bg1"/>
                </a:solidFill>
              </a:rPr>
              <a:t>2</a:t>
            </a:r>
            <a:r>
              <a:rPr lang="en-AU" sz="1500" dirty="0" smtClean="0">
                <a:solidFill>
                  <a:schemeClr val="bg1"/>
                </a:solidFill>
              </a:rPr>
              <a:t>), </a:t>
            </a:r>
            <a:r>
              <a:rPr lang="en-AU" sz="1500" dirty="0">
                <a:solidFill>
                  <a:schemeClr val="bg1"/>
                </a:solidFill>
              </a:rPr>
              <a:t>77–101</a:t>
            </a:r>
            <a:r>
              <a:rPr lang="en-AU" sz="1500" dirty="0" smtClean="0">
                <a:solidFill>
                  <a:schemeClr val="bg1"/>
                </a:solidFill>
              </a:rPr>
              <a:t>.</a:t>
            </a:r>
            <a:endParaRPr lang="en-AU" sz="1500" dirty="0">
              <a:solidFill>
                <a:schemeClr val="bg1"/>
              </a:solidFill>
            </a:endParaRPr>
          </a:p>
          <a:p>
            <a:pPr marL="628612" lvl="1" indent="-171450">
              <a:buFont typeface="Arial" panose="020B0604020202020204" pitchFamily="34" charset="0"/>
              <a:buChar char="•"/>
            </a:pPr>
            <a:endParaRPr lang="en-AU" sz="1500" dirty="0" smtClean="0">
              <a:solidFill>
                <a:schemeClr val="bg1"/>
              </a:solidFill>
            </a:endParaRPr>
          </a:p>
          <a:p>
            <a:pPr marL="628612" lvl="1" indent="-171450">
              <a:buFont typeface="Arial" panose="020B0604020202020204" pitchFamily="34" charset="0"/>
              <a:buChar char="•"/>
            </a:pPr>
            <a:endParaRPr lang="en-AU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sz="1800" dirty="0">
                <a:hlinkClick r:id="rId3"/>
              </a:rPr>
              <a:t>http://tiny.cc/xup88y</a:t>
            </a:r>
            <a:r>
              <a:rPr lang="en-AU" sz="1800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AU" sz="1400" dirty="0"/>
              <a:t>This research was supported by an Australian Government Research Training Program (RTP) Scholarship from the University of Western Australia and a scholarship from the CSIRO Research </a:t>
            </a:r>
            <a:r>
              <a:rPr lang="en-AU" sz="1400" dirty="0" smtClean="0"/>
              <a:t>Office to me, as well as a </a:t>
            </a:r>
            <a:r>
              <a:rPr lang="en-AU" sz="1400" dirty="0"/>
              <a:t>grant from the Climate Adaptation Flagship of the CSIRO awarded to </a:t>
            </a:r>
            <a:r>
              <a:rPr lang="en-AU" sz="1400" dirty="0" err="1" smtClean="0"/>
              <a:t>Dr.</a:t>
            </a:r>
            <a:r>
              <a:rPr lang="en-AU" sz="1400" dirty="0" smtClean="0"/>
              <a:t> Mark Hurlstone and </a:t>
            </a:r>
            <a:r>
              <a:rPr lang="en-AU" sz="1400" dirty="0" err="1" smtClean="0"/>
              <a:t>Dr.</a:t>
            </a:r>
            <a:r>
              <a:rPr lang="en-AU" sz="1400" dirty="0" smtClean="0"/>
              <a:t> Iain Walker.</a:t>
            </a:r>
          </a:p>
        </p:txBody>
      </p:sp>
      <p:pic>
        <p:nvPicPr>
          <p:cNvPr id="8" name="Picture 12" descr="Image result for download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80" y="3395821"/>
            <a:ext cx="663349" cy="66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4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solidFill>
            <a:schemeClr val="accent5">
              <a:lumMod val="40000"/>
              <a:lumOff val="60000"/>
              <a:alpha val="0"/>
            </a:schemeClr>
          </a:solidFill>
        </p:spPr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mental model perspective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956170" y="3574543"/>
            <a:ext cx="6034158" cy="2015378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600" dirty="0" smtClean="0"/>
              <a:t>Mental models are internalised models of a world, can be simulated and generate inferences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AU" sz="160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600" dirty="0" smtClean="0"/>
              <a:t>Mental </a:t>
            </a:r>
            <a:r>
              <a:rPr lang="en-AU" sz="1600" dirty="0"/>
              <a:t>models attempt to </a:t>
            </a:r>
            <a:r>
              <a:rPr lang="en-AU" sz="1600" i="1" dirty="0"/>
              <a:t>mirror</a:t>
            </a:r>
            <a:r>
              <a:rPr lang="en-AU" sz="1600" dirty="0"/>
              <a:t> the world, but often fall short (constrained cognitive capacity, constraints from ideology</a:t>
            </a:r>
            <a:r>
              <a:rPr lang="en-AU" sz="1600" dirty="0" smtClean="0"/>
              <a:t>)</a:t>
            </a:r>
          </a:p>
          <a:p>
            <a:pPr algn="l"/>
            <a:endParaRPr lang="en-AU" sz="16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600" dirty="0"/>
              <a:t>Differences in mental models of climate change correspond to differences in policy </a:t>
            </a:r>
            <a:r>
              <a:rPr lang="en-AU" sz="1600" dirty="0" smtClean="0"/>
              <a:t>support.</a:t>
            </a:r>
            <a:endParaRPr lang="en-AU" sz="1600" dirty="0"/>
          </a:p>
        </p:txBody>
      </p:sp>
      <p:pic>
        <p:nvPicPr>
          <p:cNvPr id="1026" name="Picture 2" descr="ozone hole and greenhouse gas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2" y="1997582"/>
            <a:ext cx="44958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33534" y="5436032"/>
            <a:ext cx="2820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accent3"/>
                </a:solidFill>
                <a:hlinkClick r:id="rId4"/>
              </a:rPr>
              <a:t>(Ian Webster for CRED, 2009) </a:t>
            </a:r>
            <a:endParaRPr lang="en-AU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2" name="Rectangle 31"/>
          <p:cNvSpPr/>
          <p:nvPr/>
        </p:nvSpPr>
        <p:spPr>
          <a:xfrm>
            <a:off x="378134" y="2451100"/>
            <a:ext cx="11200829" cy="2165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Mental models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sz="1400" dirty="0" smtClean="0"/>
              <a:t>Different mental models of climate change generate different inferences</a:t>
            </a:r>
            <a:endParaRPr lang="en-A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78134" y="357509"/>
            <a:ext cx="11200829" cy="20313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Greenhouse gas</a:t>
            </a:r>
          </a:p>
          <a:p>
            <a:r>
              <a:rPr lang="en-AU" dirty="0" smtClean="0"/>
              <a:t>model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492104" y="2656612"/>
            <a:ext cx="2227561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‘Good Environmental Practice’ </a:t>
            </a:r>
            <a:r>
              <a:rPr lang="en-AU" dirty="0" smtClean="0"/>
              <a:t>model</a:t>
            </a:r>
          </a:p>
          <a:p>
            <a:r>
              <a:rPr lang="en-AU" dirty="0" smtClean="0"/>
              <a:t>(</a:t>
            </a:r>
            <a:r>
              <a:rPr lang="en-AU" dirty="0" smtClean="0">
                <a:hlinkClick r:id="rId3"/>
              </a:rPr>
              <a:t>Bostrom </a:t>
            </a:r>
            <a:r>
              <a:rPr lang="en-AU" dirty="0">
                <a:hlinkClick r:id="rId3"/>
              </a:rPr>
              <a:t>et al., 2012</a:t>
            </a:r>
            <a:r>
              <a:rPr lang="en-AU" dirty="0"/>
              <a:t>; </a:t>
            </a:r>
            <a:r>
              <a:rPr lang="da-DK" dirty="0" smtClean="0">
                <a:hlinkClick r:id="rId4"/>
              </a:rPr>
              <a:t>Read et al., 1994</a:t>
            </a:r>
            <a:r>
              <a:rPr lang="da-DK" dirty="0" smtClean="0"/>
              <a:t>)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2908732" y="773007"/>
            <a:ext cx="214391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Greenhouse gases</a:t>
            </a:r>
          </a:p>
          <a:p>
            <a:r>
              <a:rPr lang="en-AU" dirty="0" smtClean="0"/>
              <a:t>(e.g., CO</a:t>
            </a:r>
            <a:r>
              <a:rPr lang="en-AU" baseline="-25000" dirty="0" smtClean="0"/>
              <a:t>2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5955586" y="911506"/>
            <a:ext cx="214391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Climate change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9002440" y="496008"/>
            <a:ext cx="2143914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Reducing greenhouse gas emissions</a:t>
            </a:r>
          </a:p>
          <a:p>
            <a:r>
              <a:rPr lang="en-AU" dirty="0" smtClean="0"/>
              <a:t>(e.g., carbon tax)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908732" y="2903457"/>
            <a:ext cx="214391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Bad environmental practices</a:t>
            </a:r>
          </a:p>
          <a:p>
            <a:r>
              <a:rPr lang="en-AU" dirty="0" smtClean="0"/>
              <a:t>(e.g., pollution)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5955586" y="3180456"/>
            <a:ext cx="214391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Climate change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9002440" y="2764958"/>
            <a:ext cx="2143914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Good environmental practices</a:t>
            </a:r>
          </a:p>
          <a:p>
            <a:r>
              <a:rPr lang="en-AU" dirty="0" smtClean="0"/>
              <a:t>(e.g., recycling, planting trees)</a:t>
            </a:r>
            <a:endParaRPr lang="en-AU" dirty="0"/>
          </a:p>
        </p:txBody>
      </p:sp>
      <p:cxnSp>
        <p:nvCxnSpPr>
          <p:cNvPr id="17" name="Straight Arrow Connector 16"/>
          <p:cNvCxnSpPr>
            <a:stCxn id="10" idx="3"/>
            <a:endCxn id="11" idx="1"/>
          </p:cNvCxnSpPr>
          <p:nvPr/>
        </p:nvCxnSpPr>
        <p:spPr>
          <a:xfrm flipV="1">
            <a:off x="5052646" y="1096172"/>
            <a:ext cx="902940" cy="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  <a:endCxn id="11" idx="3"/>
          </p:cNvCxnSpPr>
          <p:nvPr/>
        </p:nvCxnSpPr>
        <p:spPr>
          <a:xfrm flipH="1" flipV="1">
            <a:off x="8099500" y="1096172"/>
            <a:ext cx="902940" cy="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62033" y="911506"/>
            <a:ext cx="444500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+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8389403" y="911506"/>
            <a:ext cx="444500" cy="369332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-</a:t>
            </a:r>
            <a:endParaRPr lang="en-AU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052646" y="3365122"/>
            <a:ext cx="902940" cy="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099500" y="3365122"/>
            <a:ext cx="902940" cy="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62033" y="3180456"/>
            <a:ext cx="444500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+</a:t>
            </a:r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8389403" y="3180456"/>
            <a:ext cx="444500" cy="369332"/>
          </a:xfrm>
          <a:prstGeom prst="rect">
            <a:avLst/>
          </a:prstGeom>
          <a:solidFill>
            <a:srgbClr val="FF0000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-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2908732" y="1540874"/>
            <a:ext cx="2143914" cy="3693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i="1" dirty="0" smtClean="0">
                <a:solidFill>
                  <a:schemeClr val="tx2"/>
                </a:solidFill>
              </a:rPr>
              <a:t>causes</a:t>
            </a:r>
            <a:endParaRPr lang="en-AU" i="1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08732" y="3883428"/>
            <a:ext cx="2143914" cy="3693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i="1" dirty="0" smtClean="0">
                <a:solidFill>
                  <a:schemeClr val="tx2"/>
                </a:solidFill>
              </a:rPr>
              <a:t>causes</a:t>
            </a:r>
            <a:endParaRPr lang="en-AU" i="1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02440" y="4261658"/>
            <a:ext cx="2143914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i="1" dirty="0" smtClean="0">
                <a:solidFill>
                  <a:schemeClr val="tx2"/>
                </a:solidFill>
              </a:rPr>
              <a:t>mitigation</a:t>
            </a:r>
            <a:endParaRPr lang="en-AU" i="1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02440" y="1761705"/>
            <a:ext cx="2143914" cy="3693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i="1" dirty="0" smtClean="0">
                <a:solidFill>
                  <a:schemeClr val="tx2"/>
                </a:solidFill>
              </a:rPr>
              <a:t>mitigation</a:t>
            </a:r>
            <a:endParaRPr lang="en-A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5" grpId="0" animBg="1"/>
      <p:bldP spid="26" grpId="0" animBg="1"/>
      <p:bldP spid="28" grpId="0" animBg="1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Collecting public perceptions</a:t>
            </a:r>
            <a:endParaRPr lang="en-AU" dirty="0"/>
          </a:p>
        </p:txBody>
      </p:sp>
      <p:pic>
        <p:nvPicPr>
          <p:cNvPr id="27" name="Picture Placeholder 2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5169958" y="2083827"/>
            <a:ext cx="1852083" cy="1852369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93420" y="4732205"/>
            <a:ext cx="2805161" cy="1193259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/>
              <a:t>Intrusive data collection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/>
              <a:t>Intensive to collect, transcribe, and analyse data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93420" y="3992527"/>
            <a:ext cx="2805161" cy="390888"/>
          </a:xfrm>
        </p:spPr>
        <p:txBody>
          <a:bodyPr/>
          <a:lstStyle/>
          <a:p>
            <a:r>
              <a:rPr lang="en-AU" dirty="0" smtClean="0"/>
              <a:t>Qualitative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1" name="Picture Placeholder 30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solidFill>
            <a:schemeClr val="accent5">
              <a:lumMod val="40000"/>
              <a:lumOff val="60000"/>
              <a:alpha val="0"/>
            </a:schemeClr>
          </a:solidFill>
        </p:spPr>
      </p:pic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8451274" y="4732205"/>
            <a:ext cx="3339674" cy="119325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Environment not controlled by experimenter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Diverse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No probes required to generate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Can be difficult to understand meaning</a:t>
            </a:r>
            <a:endParaRPr lang="en-AU" sz="14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AU" dirty="0" smtClean="0"/>
              <a:t>Observation/Naturalistic</a:t>
            </a:r>
            <a:endParaRPr lang="en-AU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4693420" y="4408913"/>
            <a:ext cx="2805161" cy="293685"/>
          </a:xfrm>
        </p:spPr>
        <p:txBody>
          <a:bodyPr>
            <a:normAutofit lnSpcReduction="10000"/>
          </a:bodyPr>
          <a:lstStyle/>
          <a:p>
            <a:r>
              <a:rPr lang="en-AU" sz="1400" dirty="0" smtClean="0"/>
              <a:t>Interviews, focus groups</a:t>
            </a:r>
            <a:endParaRPr lang="en-AU" sz="1400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4"/>
          </p:nvPr>
        </p:nvSpPr>
        <p:spPr/>
        <p:txBody>
          <a:bodyPr>
            <a:noAutofit/>
          </a:bodyPr>
          <a:lstStyle/>
          <a:p>
            <a:r>
              <a:rPr lang="en-AU" sz="1400" dirty="0" smtClean="0"/>
              <a:t>Social media</a:t>
            </a:r>
            <a:endParaRPr lang="en-AU" sz="1400" dirty="0"/>
          </a:p>
        </p:txBody>
      </p:sp>
      <p:pic>
        <p:nvPicPr>
          <p:cNvPr id="18" name="Picture Placeholder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438948" y="2083827"/>
            <a:ext cx="1852083" cy="18523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21" name="Text Placeholder 18"/>
          <p:cNvSpPr txBox="1">
            <a:spLocks/>
          </p:cNvSpPr>
          <p:nvPr/>
        </p:nvSpPr>
        <p:spPr>
          <a:xfrm>
            <a:off x="962410" y="4732205"/>
            <a:ext cx="2805161" cy="11932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24" rtl="0" eaLnBrk="1" latinLnBrk="0" hangingPunct="1">
              <a:lnSpc>
                <a:spcPct val="160000"/>
              </a:lnSpc>
              <a:spcBef>
                <a:spcPts val="0"/>
              </a:spcBef>
              <a:buFontTx/>
              <a:buNone/>
              <a:defRPr kumimoji="1" sz="1067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2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4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6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8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90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3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4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6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/>
              <a:t>Easier to analyse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 smtClean="0"/>
              <a:t>Top-down</a:t>
            </a:r>
          </a:p>
        </p:txBody>
      </p:sp>
      <p:sp>
        <p:nvSpPr>
          <p:cNvPr id="29" name="Text Placeholder 19"/>
          <p:cNvSpPr txBox="1">
            <a:spLocks/>
          </p:cNvSpPr>
          <p:nvPr/>
        </p:nvSpPr>
        <p:spPr>
          <a:xfrm>
            <a:off x="962410" y="3992527"/>
            <a:ext cx="2805161" cy="390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324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1867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162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4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6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8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90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3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4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6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mtClean="0"/>
              <a:t>Quantitative</a:t>
            </a:r>
            <a:endParaRPr lang="en-AU" dirty="0"/>
          </a:p>
        </p:txBody>
      </p:sp>
      <p:sp>
        <p:nvSpPr>
          <p:cNvPr id="30" name="Text Placeholder 24"/>
          <p:cNvSpPr txBox="1">
            <a:spLocks/>
          </p:cNvSpPr>
          <p:nvPr/>
        </p:nvSpPr>
        <p:spPr>
          <a:xfrm>
            <a:off x="962410" y="4408913"/>
            <a:ext cx="2805161" cy="29368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324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1333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162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4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6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8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90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3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4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6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smtClean="0"/>
              <a:t>Surveys, experiments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418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Our Study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sz="1400" dirty="0"/>
              <a:t>When Australian users tweet about climate change, what are the topics being discussed</a:t>
            </a:r>
            <a:r>
              <a:rPr lang="en-AU" sz="1400" dirty="0" smtClean="0"/>
              <a:t>?</a:t>
            </a:r>
            <a:endParaRPr lang="en-AU" sz="1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AU" sz="2000" dirty="0"/>
              <a:t>Research </a:t>
            </a:r>
            <a:r>
              <a:rPr lang="en-AU" sz="2000" dirty="0" smtClean="0"/>
              <a:t>Question</a:t>
            </a:r>
            <a:endParaRPr lang="en-AU" sz="2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sz="1400" dirty="0"/>
              <a:t>Topic modelling</a:t>
            </a: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AU" sz="2000" dirty="0" smtClean="0"/>
              <a:t>Analysis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5331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9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Topic modelling</a:t>
            </a:r>
            <a:endParaRPr lang="en-AU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AU" sz="1400" i="1" dirty="0" smtClean="0"/>
              <a:t>Identifying abstract representations of semantically related words and concepts (</a:t>
            </a:r>
            <a:r>
              <a:rPr lang="en-AU" sz="1400" b="1" i="1" dirty="0" smtClean="0"/>
              <a:t>topics</a:t>
            </a:r>
            <a:r>
              <a:rPr lang="en-AU" sz="1400" i="1" dirty="0" smtClean="0"/>
              <a:t>)</a:t>
            </a:r>
            <a:endParaRPr lang="en-AU" sz="1400" i="1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12"/>
          </p:nvPr>
        </p:nvSpPr>
        <p:spPr>
          <a:xfrm>
            <a:off x="935567" y="2961792"/>
            <a:ext cx="4720879" cy="2517733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600" dirty="0" smtClean="0"/>
              <a:t>Relies on patterns of word co-occurrence between tweets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600" dirty="0" smtClean="0"/>
              <a:t>Represent topics as a list of keywords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600" dirty="0" smtClean="0"/>
              <a:t>Word co-occurrences are limited on Twitter (tweets are short)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AU" sz="1600" dirty="0" smtClean="0"/>
              <a:t>Popular </a:t>
            </a:r>
            <a:r>
              <a:rPr lang="en-AU" sz="1600" dirty="0"/>
              <a:t>approaches suffer (</a:t>
            </a:r>
            <a:r>
              <a:rPr lang="en-AU" sz="1600" dirty="0" smtClean="0">
                <a:hlinkClick r:id="rId3"/>
              </a:rPr>
              <a:t>Nugroho, Zhao, Yang, Paris, </a:t>
            </a:r>
            <a:r>
              <a:rPr lang="en-AU" sz="1600" dirty="0">
                <a:hlinkClick r:id="rId3"/>
              </a:rPr>
              <a:t>&amp; Nepal</a:t>
            </a:r>
            <a:r>
              <a:rPr lang="en-AU" sz="1600" dirty="0" smtClean="0">
                <a:hlinkClick r:id="rId3"/>
              </a:rPr>
              <a:t>, 2017</a:t>
            </a:r>
            <a:r>
              <a:rPr lang="en-AU" sz="1600" dirty="0" smtClean="0"/>
              <a:t>)</a:t>
            </a:r>
            <a:endParaRPr lang="en-AU" sz="1600" dirty="0"/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Popular approaches (e.g., </a:t>
            </a:r>
            <a:r>
              <a:rPr lang="en-AU" i="1" dirty="0" smtClean="0"/>
              <a:t>LDA</a:t>
            </a:r>
            <a:r>
              <a:rPr lang="en-AU" dirty="0" smtClean="0"/>
              <a:t>, </a:t>
            </a:r>
            <a:r>
              <a:rPr lang="en-AU" i="1" dirty="0" smtClean="0"/>
              <a:t>PLSA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18"/>
          </p:nvPr>
        </p:nvSpPr>
        <p:spPr>
          <a:xfrm>
            <a:off x="6535554" y="2961792"/>
            <a:ext cx="4720879" cy="2517733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600" dirty="0" smtClean="0"/>
              <a:t>Relies on patterns of word co-occurrence</a:t>
            </a:r>
          </a:p>
          <a:p>
            <a:r>
              <a:rPr lang="en-AU" sz="1600" dirty="0"/>
              <a:t>	</a:t>
            </a:r>
            <a:r>
              <a:rPr lang="en-AU" sz="1600" b="1" dirty="0" smtClean="0"/>
              <a:t>and on patterns of social and 	temporal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600" dirty="0" smtClean="0"/>
              <a:t>Outperforms popular </a:t>
            </a:r>
            <a:r>
              <a:rPr lang="en-AU" sz="1600" dirty="0"/>
              <a:t>approaches (</a:t>
            </a:r>
            <a:r>
              <a:rPr lang="en-AU" sz="1600" dirty="0" smtClean="0">
                <a:hlinkClick r:id="rId3"/>
              </a:rPr>
              <a:t>Nugroho et </a:t>
            </a:r>
            <a:r>
              <a:rPr lang="en-AU" sz="1600" dirty="0">
                <a:hlinkClick r:id="rId3"/>
              </a:rPr>
              <a:t>al</a:t>
            </a:r>
            <a:r>
              <a:rPr lang="en-AU" sz="1600" dirty="0" smtClean="0">
                <a:hlinkClick r:id="rId3"/>
              </a:rPr>
              <a:t>., 2017</a:t>
            </a:r>
            <a:r>
              <a:rPr lang="en-AU" sz="1600" dirty="0" smtClean="0"/>
              <a:t>)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AU" dirty="0" smtClean="0"/>
              <a:t>Non-Negative Matrix inter-joint Factorization (</a:t>
            </a:r>
            <a:r>
              <a:rPr lang="en-AU" i="1" dirty="0" err="1" smtClean="0"/>
              <a:t>NMijF</a:t>
            </a:r>
            <a:r>
              <a:rPr lang="en-AU" dirty="0" smtClean="0"/>
              <a:t>; </a:t>
            </a:r>
            <a:r>
              <a:rPr lang="en-AU" dirty="0" smtClean="0">
                <a:hlinkClick r:id="rId3"/>
              </a:rPr>
              <a:t>Nugroho </a:t>
            </a:r>
            <a:r>
              <a:rPr lang="en-AU" dirty="0">
                <a:hlinkClick r:id="rId3"/>
              </a:rPr>
              <a:t>et al., </a:t>
            </a:r>
            <a:r>
              <a:rPr lang="en-AU" dirty="0" smtClean="0">
                <a:hlinkClick r:id="rId3"/>
              </a:rPr>
              <a:t>2017</a:t>
            </a:r>
            <a:r>
              <a:rPr lang="en-AU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74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Social interactions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sz="1600" dirty="0" smtClean="0"/>
              <a:t>Tweet #1, #2, and #3 may fall within the same topic</a:t>
            </a:r>
            <a:endParaRPr lang="en-A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99473" y="1436914"/>
            <a:ext cx="17531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Tweet #1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217494" y="2572466"/>
            <a:ext cx="17531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Tweet #2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217493" y="3440315"/>
            <a:ext cx="17531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Tweet #3</a:t>
            </a:r>
            <a:endParaRPr lang="en-AU" dirty="0"/>
          </a:p>
        </p:txBody>
      </p:sp>
      <p:cxnSp>
        <p:nvCxnSpPr>
          <p:cNvPr id="14" name="Elbow Connector 13"/>
          <p:cNvCxnSpPr>
            <a:stCxn id="11" idx="1"/>
            <a:endCxn id="10" idx="2"/>
          </p:cNvCxnSpPr>
          <p:nvPr/>
        </p:nvCxnSpPr>
        <p:spPr>
          <a:xfrm rot="10800000">
            <a:off x="4176060" y="1806246"/>
            <a:ext cx="2041434" cy="950886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2" idx="1"/>
          </p:cNvCxnSpPr>
          <p:nvPr/>
        </p:nvCxnSpPr>
        <p:spPr>
          <a:xfrm rot="10800000">
            <a:off x="4176059" y="2757133"/>
            <a:ext cx="2041434" cy="867849"/>
          </a:xfrm>
          <a:prstGeom prst="bentConnector3">
            <a:avLst>
              <a:gd name="adj1" fmla="val 99791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3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">
  <a:themeElements>
    <a:clrScheme name="Polaris">
      <a:dk1>
        <a:srgbClr val="3C3C3C"/>
      </a:dk1>
      <a:lt1>
        <a:sysClr val="window" lastClr="FFFFFF"/>
      </a:lt1>
      <a:dk2>
        <a:srgbClr val="575454"/>
      </a:dk2>
      <a:lt2>
        <a:srgbClr val="E7E6E6"/>
      </a:lt2>
      <a:accent1>
        <a:srgbClr val="333333"/>
      </a:accent1>
      <a:accent2>
        <a:srgbClr val="515151"/>
      </a:accent2>
      <a:accent3>
        <a:srgbClr val="6F6F6F"/>
      </a:accent3>
      <a:accent4>
        <a:srgbClr val="8D8D8D"/>
      </a:accent4>
      <a:accent5>
        <a:srgbClr val="B2C7CE"/>
      </a:accent5>
      <a:accent6>
        <a:srgbClr val="009999"/>
      </a:accent6>
      <a:hlink>
        <a:srgbClr val="779CA8"/>
      </a:hlink>
      <a:folHlink>
        <a:srgbClr val="4A6A75"/>
      </a:folHlink>
    </a:clrScheme>
    <a:fontScheme name="Polaris">
      <a:majorFont>
        <a:latin typeface="Coo Hew"/>
        <a:ea typeface="Spica Neue Bold"/>
        <a:cs typeface=""/>
      </a:majorFont>
      <a:minorFont>
        <a:latin typeface="Gidole"/>
        <a:ea typeface="Spica Neue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60000"/>
            <a:lumOff val="40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Footer">
  <a:themeElements>
    <a:clrScheme name="Minimal">
      <a:dk1>
        <a:srgbClr val="3C3C3C"/>
      </a:dk1>
      <a:lt1>
        <a:sysClr val="window" lastClr="FFFFFF"/>
      </a:lt1>
      <a:dk2>
        <a:srgbClr val="575454"/>
      </a:dk2>
      <a:lt2>
        <a:srgbClr val="E7E6E6"/>
      </a:lt2>
      <a:accent1>
        <a:srgbClr val="333333"/>
      </a:accent1>
      <a:accent2>
        <a:srgbClr val="515151"/>
      </a:accent2>
      <a:accent3>
        <a:srgbClr val="6F6F6F"/>
      </a:accent3>
      <a:accent4>
        <a:srgbClr val="8D8D8D"/>
      </a:accent4>
      <a:accent5>
        <a:srgbClr val="B2C7CE"/>
      </a:accent5>
      <a:accent6>
        <a:srgbClr val="009999"/>
      </a:accent6>
      <a:hlink>
        <a:srgbClr val="0099CC"/>
      </a:hlink>
      <a:folHlink>
        <a:srgbClr val="007299"/>
      </a:folHlink>
    </a:clrScheme>
    <a:fontScheme name="Polaris">
      <a:majorFont>
        <a:latin typeface="Coo Hew"/>
        <a:ea typeface="Spica Neue Bold"/>
        <a:cs typeface=""/>
      </a:majorFont>
      <a:minorFont>
        <a:latin typeface="Gidole"/>
        <a:ea typeface="Spica Neue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Polaris</Template>
  <TotalTime>2569</TotalTime>
  <Words>2043</Words>
  <Application>Microsoft Office PowerPoint</Application>
  <PresentationFormat>Widescreen</PresentationFormat>
  <Paragraphs>320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Coo Hew</vt:lpstr>
      <vt:lpstr>Gidole</vt:lpstr>
      <vt:lpstr>Spica Neue</vt:lpstr>
      <vt:lpstr>Spica Neue Bold</vt:lpstr>
      <vt:lpstr>Wingdings</vt:lpstr>
      <vt:lpstr>Contents</vt:lpstr>
      <vt:lpstr>No Footer</vt:lpstr>
      <vt:lpstr>Blending psychology and data science</vt:lpstr>
      <vt:lpstr>Everyone involved</vt:lpstr>
      <vt:lpstr>How does the public conceptualise climate change?</vt:lpstr>
      <vt:lpstr>A mental model perspective</vt:lpstr>
      <vt:lpstr>Mental models</vt:lpstr>
      <vt:lpstr>Collecting public perceptions</vt:lpstr>
      <vt:lpstr>Our Study</vt:lpstr>
      <vt:lpstr>Topic modelling</vt:lpstr>
      <vt:lpstr>Social interactions</vt:lpstr>
      <vt:lpstr>A quick detour into psychology</vt:lpstr>
      <vt:lpstr>Social interactions</vt:lpstr>
      <vt:lpstr>Causal layered analysis (CLA)</vt:lpstr>
      <vt:lpstr>CLA</vt:lpstr>
      <vt:lpstr>CLA</vt:lpstr>
      <vt:lpstr>CLA</vt:lpstr>
      <vt:lpstr>CLA</vt:lpstr>
      <vt:lpstr>CLA</vt:lpstr>
      <vt:lpstr>Back to the study</vt:lpstr>
      <vt:lpstr>What to use?</vt:lpstr>
      <vt:lpstr>Four-Phased Framework (Andreotta et al., 2019)</vt:lpstr>
      <vt:lpstr>Our data</vt:lpstr>
      <vt:lpstr>Data science</vt:lpstr>
      <vt:lpstr>Not all topics are equally relevant</vt:lpstr>
      <vt:lpstr>PowerPoint Presentation</vt:lpstr>
      <vt:lpstr>The grouped topics</vt:lpstr>
      <vt:lpstr>Extracting a subset of data</vt:lpstr>
      <vt:lpstr>Thematic analysis</vt:lpstr>
      <vt:lpstr>Themes</vt:lpstr>
      <vt:lpstr>Themes vs. Topics (e.g., sea level rise)</vt:lpstr>
      <vt:lpstr>Mixed-methods framework</vt:lpstr>
      <vt:lpstr>Next study: Segmenting the public</vt:lpstr>
      <vt:lpstr>Predicting segment membership</vt:lpstr>
      <vt:lpstr>Recommended Reading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Andreotta</dc:creator>
  <cp:lastModifiedBy>Matthew Andreotta</cp:lastModifiedBy>
  <cp:revision>462</cp:revision>
  <dcterms:created xsi:type="dcterms:W3CDTF">2019-03-01T07:03:31Z</dcterms:created>
  <dcterms:modified xsi:type="dcterms:W3CDTF">2019-07-05T08:22:40Z</dcterms:modified>
</cp:coreProperties>
</file>